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  <p:sldMasterId id="2147483675" r:id="rId3"/>
    <p:sldMasterId id="2147483678" r:id="rId4"/>
  </p:sldMasterIdLst>
  <p:sldIdLst>
    <p:sldId id="342" r:id="rId5"/>
    <p:sldId id="363" r:id="rId6"/>
    <p:sldId id="322" r:id="rId7"/>
    <p:sldId id="273" r:id="rId8"/>
    <p:sldId id="297" r:id="rId9"/>
    <p:sldId id="274" r:id="rId10"/>
    <p:sldId id="295" r:id="rId11"/>
    <p:sldId id="362" r:id="rId12"/>
    <p:sldId id="276" r:id="rId13"/>
    <p:sldId id="275" r:id="rId14"/>
    <p:sldId id="350" r:id="rId15"/>
    <p:sldId id="306" r:id="rId16"/>
    <p:sldId id="283" r:id="rId17"/>
    <p:sldId id="284" r:id="rId18"/>
    <p:sldId id="285" r:id="rId19"/>
    <p:sldId id="305" r:id="rId20"/>
    <p:sldId id="336" r:id="rId21"/>
    <p:sldId id="337" r:id="rId22"/>
    <p:sldId id="346" r:id="rId23"/>
    <p:sldId id="347" r:id="rId24"/>
    <p:sldId id="348" r:id="rId25"/>
    <p:sldId id="339" r:id="rId26"/>
    <p:sldId id="351" r:id="rId27"/>
    <p:sldId id="352" r:id="rId28"/>
    <p:sldId id="353" r:id="rId29"/>
    <p:sldId id="354" r:id="rId30"/>
    <p:sldId id="355" r:id="rId31"/>
    <p:sldId id="356" r:id="rId32"/>
    <p:sldId id="359" r:id="rId33"/>
    <p:sldId id="360" r:id="rId34"/>
    <p:sldId id="319" r:id="rId35"/>
    <p:sldId id="308" r:id="rId36"/>
    <p:sldId id="309" r:id="rId37"/>
    <p:sldId id="310" r:id="rId38"/>
    <p:sldId id="311" r:id="rId39"/>
    <p:sldId id="312" r:id="rId40"/>
    <p:sldId id="324" r:id="rId41"/>
    <p:sldId id="313" r:id="rId42"/>
    <p:sldId id="325" r:id="rId43"/>
    <p:sldId id="314" r:id="rId44"/>
    <p:sldId id="315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6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5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gg@cs.ntust.edu.tw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7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25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30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332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463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yQzlQRtFh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insightmaker.com/insight/55297/Clone-o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gi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audio" Target="../media/audio2.wav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  <a:cs typeface="Arial Unicode MS" pitchFamily="34" charset="-120"/>
              </a:rPr>
              <a:t>系統思考 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(Systems Thinking)</a:t>
            </a:r>
            <a:endParaRPr lang="zh-TW" altLang="en-US" b="1" dirty="0" smtClean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6048672" cy="5328592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來自於工程學的概念── </a:t>
            </a:r>
            <a:endParaRPr lang="en-US" altLang="zh-TW" sz="2400" b="1" dirty="0" smtClean="0"/>
          </a:p>
          <a:p>
            <a:pPr lvl="1" eaLnBrk="1" hangingPunct="1"/>
            <a:r>
              <a:rPr lang="en-US" altLang="zh-TW" sz="2000" dirty="0" smtClean="0"/>
              <a:t>『</a:t>
            </a:r>
            <a:r>
              <a:rPr lang="zh-TW" altLang="en-US" sz="2000" dirty="0" smtClean="0"/>
              <a:t>系統動力學</a:t>
            </a:r>
            <a:r>
              <a:rPr lang="en-US" altLang="zh-TW" sz="2000" dirty="0" smtClean="0"/>
              <a:t>』( System Dynamics</a:t>
            </a:r>
            <a:r>
              <a:rPr lang="en-US" altLang="zh-TW" sz="2000" b="1" dirty="0" smtClean="0"/>
              <a:t>)</a:t>
            </a:r>
          </a:p>
          <a:p>
            <a:pPr lvl="1" eaLnBrk="1" hangingPunct="1"/>
            <a:r>
              <a:rPr lang="zh-TW" altLang="en-US" sz="2000" dirty="0" smtClean="0"/>
              <a:t>引用工程控制論的回饋機制 </a:t>
            </a:r>
            <a:r>
              <a:rPr lang="en-US" altLang="zh-TW" sz="2000" dirty="0" smtClean="0"/>
              <a:t>( feedback )</a:t>
            </a:r>
          </a:p>
          <a:p>
            <a:pPr eaLnBrk="1" hangingPunct="1"/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以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系統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 構面來看事情 ，探討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整體性故障</a:t>
            </a:r>
            <a:r>
              <a:rPr lang="en-US" altLang="zh-TW" sz="2400" b="1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避免以偏蓋全、以管窺天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幫助清楚的看見複雜事件背後運作的簡單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結構</a:t>
            </a:r>
            <a:r>
              <a:rPr lang="zh-TW" altLang="en-US" sz="2400" b="1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觀察一連串的變化過程，而非片段的一幕一幕的個別事件。</a:t>
            </a:r>
          </a:p>
          <a:p>
            <a:pPr lvl="1" eaLnBrk="1" hangingPunct="1"/>
            <a:r>
              <a:rPr lang="zh-TW" altLang="en-US" sz="2000" dirty="0" smtClean="0"/>
              <a:t>要看因果的動環，而非線段式的因果關係。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長遠的視野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短期內不重要的影響力往往會被忽視，它們只會長期之後回來纏著你。</a:t>
            </a:r>
          </a:p>
        </p:txBody>
      </p:sp>
      <p:sp>
        <p:nvSpPr>
          <p:cNvPr id="5048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875F29-5437-4009-9020-176981A7775C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2018/11/2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8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26D53-73EC-42FD-A7D4-6C993C71038A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1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37890" name="Picture 2" descr="http://www.epochtimes.com/i6/70413003142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413171" cy="174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24CFF-A96C-409A-90A3-72B29C9FF166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477188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31872" y="1268760"/>
            <a:ext cx="6157137" cy="50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6318105" y="319175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水位隨時間演變的「行為」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65" y="3645024"/>
            <a:ext cx="1876535" cy="223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84784"/>
            <a:ext cx="7955482" cy="430177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03370" y="5879068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https://insightmaker.com/insight/24633/#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0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</a:rPr>
              <a:t>系統思考圖的基本元件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71612"/>
            <a:ext cx="7786688" cy="457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000" b="1" dirty="0" smtClean="0"/>
              <a:t>回饋環路</a:t>
            </a:r>
          </a:p>
          <a:p>
            <a:pPr lvl="1" eaLnBrk="1" hangingPunct="1"/>
            <a:r>
              <a:rPr lang="zh-TW" altLang="en-US" sz="1800" b="1" dirty="0" smtClean="0"/>
              <a:t>增強環路</a:t>
            </a:r>
            <a:r>
              <a:rPr lang="en-US" altLang="zh-TW" sz="1800" b="1" dirty="0" smtClean="0"/>
              <a:t>(reinforcing feedback)</a:t>
            </a:r>
          </a:p>
          <a:p>
            <a:pPr lvl="2" eaLnBrk="1" hangingPunct="1"/>
            <a:r>
              <a:rPr lang="zh-TW" altLang="en-US" sz="1600" dirty="0" smtClean="0"/>
              <a:t>改變系統的力量，是不斷增強的回饋</a:t>
            </a:r>
          </a:p>
          <a:p>
            <a:pPr lvl="2" eaLnBrk="1" hangingPunct="1"/>
            <a:r>
              <a:rPr lang="zh-TW" altLang="en-US" sz="1600" dirty="0" smtClean="0"/>
              <a:t>雪球效應</a:t>
            </a:r>
          </a:p>
          <a:p>
            <a:pPr lvl="2" eaLnBrk="1" hangingPunct="1"/>
            <a:r>
              <a:rPr lang="zh-TW" altLang="en-US" sz="1600" dirty="0" smtClean="0"/>
              <a:t>自我實現預言</a:t>
            </a:r>
          </a:p>
          <a:p>
            <a:pPr lvl="1" eaLnBrk="1" hangingPunct="1"/>
            <a:r>
              <a:rPr lang="zh-TW" altLang="en-US" sz="1800" b="1" dirty="0" smtClean="0"/>
              <a:t>調節環路</a:t>
            </a:r>
            <a:r>
              <a:rPr lang="en-US" altLang="zh-TW" sz="1800" b="1" dirty="0" smtClean="0"/>
              <a:t>(balancing feedback)</a:t>
            </a:r>
          </a:p>
          <a:p>
            <a:pPr lvl="2" eaLnBrk="1" hangingPunct="1"/>
            <a:r>
              <a:rPr lang="zh-TW" altLang="en-US" sz="1600" dirty="0" smtClean="0"/>
              <a:t>抗拒改變系統的力量，反覆調節的回饋</a:t>
            </a:r>
          </a:p>
          <a:p>
            <a:pPr lvl="2" eaLnBrk="1" hangingPunct="1"/>
            <a:r>
              <a:rPr lang="zh-TW" altLang="en-US" sz="1600" dirty="0" smtClean="0"/>
              <a:t>穩定與抗拒的來源</a:t>
            </a:r>
          </a:p>
          <a:p>
            <a:pPr lvl="2" eaLnBrk="1" hangingPunct="1"/>
            <a:r>
              <a:rPr lang="zh-TW" altLang="en-US" sz="1600" b="1" u="sng" dirty="0" smtClean="0">
                <a:solidFill>
                  <a:srgbClr val="FF0000"/>
                </a:solidFill>
              </a:rPr>
              <a:t>目標與現狀間的差距做為起點</a:t>
            </a:r>
            <a:r>
              <a:rPr lang="zh-TW" altLang="en-US" sz="1600" dirty="0" smtClean="0">
                <a:solidFill>
                  <a:srgbClr val="FF0000"/>
                </a:solidFill>
              </a:rPr>
              <a:t>。</a:t>
            </a:r>
          </a:p>
          <a:p>
            <a:r>
              <a:rPr lang="zh-TW" altLang="en-US" sz="2000" b="1" dirty="0" smtClean="0"/>
              <a:t>時間滯延</a:t>
            </a:r>
            <a:r>
              <a:rPr lang="en-US" altLang="zh-TW" sz="1800" b="1" dirty="0" smtClean="0">
                <a:solidFill>
                  <a:srgbClr val="99FF33"/>
                </a:solidFill>
              </a:rPr>
              <a:t>(Time Lagging)</a:t>
            </a:r>
            <a:endParaRPr lang="zh-TW" altLang="en-US" sz="1800" b="1" dirty="0" smtClean="0"/>
          </a:p>
          <a:p>
            <a:pPr lvl="1" eaLnBrk="1" hangingPunct="1"/>
            <a:r>
              <a:rPr lang="zh-TW" altLang="en-US" sz="1800" dirty="0" smtClean="0"/>
              <a:t>行動與結果間的時間差距。</a:t>
            </a:r>
          </a:p>
          <a:p>
            <a:pPr lvl="1" eaLnBrk="1" hangingPunct="1"/>
            <a:r>
              <a:rPr lang="zh-TW" altLang="en-US" sz="1800" dirty="0" smtClean="0"/>
              <a:t>是一個變數對另一個變數的影響，需要一</a:t>
            </a:r>
            <a:endParaRPr lang="en-US" altLang="zh-TW" sz="1800" dirty="0" smtClean="0"/>
          </a:p>
          <a:p>
            <a:pPr lvl="1" eaLnBrk="1" hangingPunct="1"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段時間才能看得出來的情形下發生的。</a:t>
            </a:r>
          </a:p>
          <a:p>
            <a:pPr lvl="1" eaLnBrk="1" hangingPunct="1"/>
            <a:r>
              <a:rPr lang="zh-TW" altLang="en-US" sz="1800" dirty="0" smtClean="0"/>
              <a:t>會導致改善的行動矯枉過正，超過了預期的目標。</a:t>
            </a:r>
          </a:p>
        </p:txBody>
      </p:sp>
      <p:sp>
        <p:nvSpPr>
          <p:cNvPr id="505868" name="日期版面配置區 2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67B6BE-8A33-4DB3-ABDF-D7390E6810F9}" type="datetime1">
              <a:rPr lang="zh-TW" altLang="en-US" smtClean="0">
                <a:ea typeface="新細明體" charset="-120"/>
              </a:rPr>
              <a:pPr/>
              <a:t>2018/11/2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5870" name="頁尾版面配置區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5869" name="投影片編號版面配置區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6E4A-18F4-4E00-ACD0-D647B5150DB2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5857875" y="2571750"/>
            <a:ext cx="1025525" cy="2665413"/>
            <a:chOff x="6144351" y="2572720"/>
            <a:chExt cx="1024574" cy="2665258"/>
          </a:xfrm>
        </p:grpSpPr>
        <p:pic>
          <p:nvPicPr>
            <p:cNvPr id="505878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56">
              <a:off x="6144351" y="3644132"/>
              <a:ext cx="858754" cy="7514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505879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556">
              <a:off x="6144432" y="2572720"/>
              <a:ext cx="1024493" cy="8361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" name="群組 7"/>
            <p:cNvGrpSpPr>
              <a:grpSpLocks/>
            </p:cNvGrpSpPr>
            <p:nvPr/>
          </p:nvGrpSpPr>
          <p:grpSpPr bwMode="auto">
            <a:xfrm rot="203829">
              <a:off x="6229160" y="4738497"/>
              <a:ext cx="811803" cy="499481"/>
              <a:chOff x="4273275" y="4838229"/>
              <a:chExt cx="811803" cy="499481"/>
            </a:xfrm>
          </p:grpSpPr>
          <p:cxnSp>
            <p:nvCxnSpPr>
              <p:cNvPr id="505882" name="直線接點 39"/>
              <p:cNvCxnSpPr>
                <a:cxnSpLocks noChangeShapeType="1"/>
              </p:cNvCxnSpPr>
              <p:nvPr/>
            </p:nvCxnSpPr>
            <p:spPr bwMode="auto">
              <a:xfrm rot="-179017">
                <a:off x="4273275" y="4838229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5883" name="直線接點 40"/>
              <p:cNvCxnSpPr>
                <a:cxnSpLocks noChangeShapeType="1"/>
              </p:cNvCxnSpPr>
              <p:nvPr/>
            </p:nvCxnSpPr>
            <p:spPr bwMode="auto">
              <a:xfrm rot="-179017">
                <a:off x="4299225" y="5336122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5881" name="文字方塊 8"/>
            <p:cNvSpPr txBox="1">
              <a:spLocks noChangeArrowheads="1"/>
            </p:cNvSpPr>
            <p:nvPr/>
          </p:nvSpPr>
          <p:spPr bwMode="auto">
            <a:xfrm>
              <a:off x="6286512" y="4786322"/>
              <a:ext cx="646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atin typeface="Times New Roman" pitchFamily="18" charset="0"/>
                </a:rPr>
                <a:t>滯延</a:t>
              </a: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13" y="3786188"/>
            <a:ext cx="1000125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2" name="Freeform 6"/>
          <p:cNvSpPr>
            <a:spLocks/>
          </p:cNvSpPr>
          <p:nvPr/>
        </p:nvSpPr>
        <p:spPr bwMode="auto">
          <a:xfrm>
            <a:off x="7072313" y="4071938"/>
            <a:ext cx="1000125" cy="233362"/>
          </a:xfrm>
          <a:custGeom>
            <a:avLst/>
            <a:gdLst>
              <a:gd name="T0" fmla="*/ 0 w 2112"/>
              <a:gd name="T1" fmla="*/ 2147483647 h 392"/>
              <a:gd name="T2" fmla="*/ 2147483647 w 2112"/>
              <a:gd name="T3" fmla="*/ 2147483647 h 392"/>
              <a:gd name="T4" fmla="*/ 2147483647 w 2112"/>
              <a:gd name="T5" fmla="*/ 2147483647 h 392"/>
              <a:gd name="T6" fmla="*/ 2147483647 w 2112"/>
              <a:gd name="T7" fmla="*/ 2147483647 h 392"/>
              <a:gd name="T8" fmla="*/ 2147483647 w 2112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392"/>
              <a:gd name="T17" fmla="*/ 2112 w 2112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392">
                <a:moveTo>
                  <a:pt x="0" y="392"/>
                </a:moveTo>
                <a:cubicBezTo>
                  <a:pt x="184" y="300"/>
                  <a:pt x="368" y="208"/>
                  <a:pt x="528" y="152"/>
                </a:cubicBezTo>
                <a:cubicBezTo>
                  <a:pt x="688" y="96"/>
                  <a:pt x="792" y="80"/>
                  <a:pt x="960" y="56"/>
                </a:cubicBezTo>
                <a:cubicBezTo>
                  <a:pt x="1128" y="32"/>
                  <a:pt x="1344" y="16"/>
                  <a:pt x="1536" y="8"/>
                </a:cubicBezTo>
                <a:cubicBezTo>
                  <a:pt x="1728" y="0"/>
                  <a:pt x="2016" y="8"/>
                  <a:pt x="2112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05863" name="直線接點 25"/>
          <p:cNvCxnSpPr>
            <a:cxnSpLocks noChangeShapeType="1"/>
          </p:cNvCxnSpPr>
          <p:nvPr/>
        </p:nvCxnSpPr>
        <p:spPr bwMode="auto">
          <a:xfrm>
            <a:off x="7072313" y="3998913"/>
            <a:ext cx="10001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4" name="群組 28"/>
          <p:cNvGrpSpPr>
            <a:grpSpLocks/>
          </p:cNvGrpSpPr>
          <p:nvPr/>
        </p:nvGrpSpPr>
        <p:grpSpPr bwMode="auto">
          <a:xfrm>
            <a:off x="6929438" y="2214563"/>
            <a:ext cx="1285875" cy="1428750"/>
            <a:chOff x="6929438" y="2214563"/>
            <a:chExt cx="1285875" cy="1428750"/>
          </a:xfrm>
          <a:noFill/>
        </p:grpSpPr>
        <p:grpSp>
          <p:nvGrpSpPr>
            <p:cNvPr id="5" name="群組 19"/>
            <p:cNvGrpSpPr>
              <a:grpSpLocks/>
            </p:cNvGrpSpPr>
            <p:nvPr/>
          </p:nvGrpSpPr>
          <p:grpSpPr bwMode="auto">
            <a:xfrm>
              <a:off x="7072313" y="2301875"/>
              <a:ext cx="1014412" cy="608013"/>
              <a:chOff x="7072330" y="2301989"/>
              <a:chExt cx="1014394" cy="607901"/>
            </a:xfrm>
            <a:grpFill/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072330" y="2301989"/>
                <a:ext cx="1014394" cy="60790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7" name="Freeform 7"/>
              <p:cNvSpPr>
                <a:spLocks/>
              </p:cNvSpPr>
              <p:nvPr/>
            </p:nvSpPr>
            <p:spPr bwMode="auto">
              <a:xfrm>
                <a:off x="7099025" y="2357430"/>
                <a:ext cx="901999" cy="499135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群組 18"/>
            <p:cNvGrpSpPr>
              <a:grpSpLocks/>
            </p:cNvGrpSpPr>
            <p:nvPr/>
          </p:nvGrpSpPr>
          <p:grpSpPr bwMode="auto">
            <a:xfrm>
              <a:off x="7072313" y="3000375"/>
              <a:ext cx="1000125" cy="560388"/>
              <a:chOff x="7072330" y="3000372"/>
              <a:chExt cx="1000132" cy="559841"/>
            </a:xfrm>
            <a:grpFill/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 flipV="1">
                <a:off x="7072330" y="3000372"/>
                <a:ext cx="1000132" cy="55984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5" name="Freeform 12"/>
              <p:cNvSpPr>
                <a:spLocks/>
              </p:cNvSpPr>
              <p:nvPr/>
            </p:nvSpPr>
            <p:spPr bwMode="auto">
              <a:xfrm flipV="1">
                <a:off x="7098649" y="3071810"/>
                <a:ext cx="902375" cy="428628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05873" name="矩形 27"/>
            <p:cNvSpPr>
              <a:spLocks noChangeArrowheads="1"/>
            </p:cNvSpPr>
            <p:nvPr/>
          </p:nvSpPr>
          <p:spPr bwMode="auto">
            <a:xfrm>
              <a:off x="6929438" y="2214563"/>
              <a:ext cx="1285875" cy="142875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72313" y="4572000"/>
            <a:ext cx="1285875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6" name="Freeform 5"/>
          <p:cNvSpPr>
            <a:spLocks/>
          </p:cNvSpPr>
          <p:nvPr/>
        </p:nvSpPr>
        <p:spPr bwMode="auto">
          <a:xfrm>
            <a:off x="7121525" y="4714875"/>
            <a:ext cx="1236663" cy="498475"/>
          </a:xfrm>
          <a:custGeom>
            <a:avLst/>
            <a:gdLst>
              <a:gd name="T0" fmla="*/ 0 w 2400"/>
              <a:gd name="T1" fmla="*/ 2147483647 h 456"/>
              <a:gd name="T2" fmla="*/ 2147483647 w 2400"/>
              <a:gd name="T3" fmla="*/ 2147483647 h 456"/>
              <a:gd name="T4" fmla="*/ 2147483647 w 2400"/>
              <a:gd name="T5" fmla="*/ 2147483647 h 456"/>
              <a:gd name="T6" fmla="*/ 2147483647 w 2400"/>
              <a:gd name="T7" fmla="*/ 2147483647 h 456"/>
              <a:gd name="T8" fmla="*/ 2147483647 w 2400"/>
              <a:gd name="T9" fmla="*/ 2147483647 h 456"/>
              <a:gd name="T10" fmla="*/ 2147483647 w 2400"/>
              <a:gd name="T11" fmla="*/ 2147483647 h 456"/>
              <a:gd name="T12" fmla="*/ 2147483647 w 2400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456"/>
              <a:gd name="T23" fmla="*/ 2400 w 2400"/>
              <a:gd name="T24" fmla="*/ 456 h 4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456">
                <a:moveTo>
                  <a:pt x="0" y="456"/>
                </a:moveTo>
                <a:cubicBezTo>
                  <a:pt x="116" y="252"/>
                  <a:pt x="232" y="48"/>
                  <a:pt x="384" y="24"/>
                </a:cubicBezTo>
                <a:cubicBezTo>
                  <a:pt x="536" y="0"/>
                  <a:pt x="744" y="296"/>
                  <a:pt x="912" y="312"/>
                </a:cubicBezTo>
                <a:cubicBezTo>
                  <a:pt x="1080" y="328"/>
                  <a:pt x="1248" y="136"/>
                  <a:pt x="1392" y="120"/>
                </a:cubicBezTo>
                <a:cubicBezTo>
                  <a:pt x="1536" y="104"/>
                  <a:pt x="1640" y="216"/>
                  <a:pt x="1776" y="216"/>
                </a:cubicBezTo>
                <a:cubicBezTo>
                  <a:pt x="1912" y="216"/>
                  <a:pt x="2104" y="128"/>
                  <a:pt x="2208" y="120"/>
                </a:cubicBezTo>
                <a:cubicBezTo>
                  <a:pt x="2312" y="112"/>
                  <a:pt x="2356" y="140"/>
                  <a:pt x="2400" y="1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5867" name="Line 6"/>
          <p:cNvSpPr>
            <a:spLocks noChangeShapeType="1"/>
          </p:cNvSpPr>
          <p:nvPr/>
        </p:nvSpPr>
        <p:spPr bwMode="auto">
          <a:xfrm>
            <a:off x="7072313" y="4929188"/>
            <a:ext cx="12858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9873-8941-46F0-8559-482162E9B228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增強環路</a:t>
            </a:r>
          </a:p>
        </p:txBody>
      </p:sp>
      <p:sp>
        <p:nvSpPr>
          <p:cNvPr id="485380" name="Text Box 3"/>
          <p:cNvSpPr txBox="1">
            <a:spLocks noChangeArrowheads="1"/>
          </p:cNvSpPr>
          <p:nvPr/>
        </p:nvSpPr>
        <p:spPr bwMode="auto">
          <a:xfrm>
            <a:off x="171450" y="1181100"/>
            <a:ext cx="2647950" cy="469900"/>
          </a:xfrm>
          <a:prstGeom prst="rect">
            <a:avLst/>
          </a:prstGeom>
          <a:solidFill>
            <a:srgbClr val="CC3399"/>
          </a:solidFill>
          <a:ln w="12700">
            <a:solidFill>
              <a:srgbClr val="00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偶數個負號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1400" y="3695700"/>
            <a:ext cx="2808288" cy="2590800"/>
            <a:chOff x="656" y="2328"/>
            <a:chExt cx="1769" cy="1632"/>
          </a:xfrm>
        </p:grpSpPr>
        <p:sp>
          <p:nvSpPr>
            <p:cNvPr id="485454" name="Freeform 5"/>
            <p:cNvSpPr>
              <a:spLocks/>
            </p:cNvSpPr>
            <p:nvPr/>
          </p:nvSpPr>
          <p:spPr bwMode="auto">
            <a:xfrm>
              <a:off x="656" y="232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5" name="Line 6"/>
            <p:cNvSpPr>
              <a:spLocks noChangeShapeType="1"/>
            </p:cNvSpPr>
            <p:nvPr/>
          </p:nvSpPr>
          <p:spPr bwMode="auto">
            <a:xfrm flipH="1" flipV="1">
              <a:off x="656" y="261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6" name="Line 7"/>
            <p:cNvSpPr>
              <a:spLocks noChangeShapeType="1"/>
            </p:cNvSpPr>
            <p:nvPr/>
          </p:nvSpPr>
          <p:spPr bwMode="auto">
            <a:xfrm>
              <a:off x="656" y="3144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7" name="Freeform 8"/>
            <p:cNvSpPr>
              <a:spLocks/>
            </p:cNvSpPr>
            <p:nvPr/>
          </p:nvSpPr>
          <p:spPr bwMode="auto">
            <a:xfrm flipV="1">
              <a:off x="656" y="328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8" name="Text Box 9"/>
            <p:cNvSpPr txBox="1">
              <a:spLocks noChangeArrowheads="1"/>
            </p:cNvSpPr>
            <p:nvPr/>
          </p:nvSpPr>
          <p:spPr bwMode="auto">
            <a:xfrm>
              <a:off x="1916" y="3096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5459" name="Text Box 10"/>
            <p:cNvSpPr txBox="1">
              <a:spLocks noChangeArrowheads="1"/>
            </p:cNvSpPr>
            <p:nvPr/>
          </p:nvSpPr>
          <p:spPr bwMode="auto">
            <a:xfrm>
              <a:off x="1224" y="2520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85460" name="Text Box 11"/>
            <p:cNvSpPr txBox="1">
              <a:spLocks noChangeArrowheads="1"/>
            </p:cNvSpPr>
            <p:nvPr/>
          </p:nvSpPr>
          <p:spPr bwMode="auto">
            <a:xfrm>
              <a:off x="1147" y="3420"/>
              <a:ext cx="10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</p:grpSp>
      <p:sp>
        <p:nvSpPr>
          <p:cNvPr id="485382" name="Text Box 12"/>
          <p:cNvSpPr txBox="1">
            <a:spLocks noChangeArrowheads="1"/>
          </p:cNvSpPr>
          <p:nvPr/>
        </p:nvSpPr>
        <p:spPr bwMode="auto">
          <a:xfrm>
            <a:off x="250825" y="3492500"/>
            <a:ext cx="1584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變數行為：</a:t>
            </a: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953000" y="4114800"/>
            <a:ext cx="3810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滾雪球效應，愈來愈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……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良性循環，惡性循環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富者愈富，貧者愈貧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連鎖反應，幾何級數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遭遇極限時，將停止或反轉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6800" y="2286000"/>
            <a:ext cx="3276600" cy="1295400"/>
            <a:chOff x="932" y="1148"/>
            <a:chExt cx="2064" cy="816"/>
          </a:xfrm>
        </p:grpSpPr>
        <p:sp>
          <p:nvSpPr>
            <p:cNvPr id="485419" name="Oval 15"/>
            <p:cNvSpPr>
              <a:spLocks noChangeArrowheads="1"/>
            </p:cNvSpPr>
            <p:nvPr/>
          </p:nvSpPr>
          <p:spPr bwMode="auto">
            <a:xfrm>
              <a:off x="932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0" name="Rectangle 16"/>
            <p:cNvSpPr>
              <a:spLocks noChangeArrowheads="1"/>
            </p:cNvSpPr>
            <p:nvPr/>
          </p:nvSpPr>
          <p:spPr bwMode="auto">
            <a:xfrm>
              <a:off x="1792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421" name="Rectangle 17"/>
            <p:cNvSpPr>
              <a:spLocks noChangeArrowheads="1"/>
            </p:cNvSpPr>
            <p:nvPr/>
          </p:nvSpPr>
          <p:spPr bwMode="auto">
            <a:xfrm>
              <a:off x="2516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422" name="Rectangle 18"/>
            <p:cNvSpPr>
              <a:spLocks noChangeArrowheads="1"/>
            </p:cNvSpPr>
            <p:nvPr/>
          </p:nvSpPr>
          <p:spPr bwMode="auto">
            <a:xfrm>
              <a:off x="1412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423" name="Rectangle 19"/>
            <p:cNvSpPr>
              <a:spLocks noChangeArrowheads="1"/>
            </p:cNvSpPr>
            <p:nvPr/>
          </p:nvSpPr>
          <p:spPr bwMode="auto">
            <a:xfrm>
              <a:off x="2180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424" name="Rectangle 20"/>
            <p:cNvSpPr>
              <a:spLocks noChangeArrowheads="1"/>
            </p:cNvSpPr>
            <p:nvPr/>
          </p:nvSpPr>
          <p:spPr bwMode="auto">
            <a:xfrm>
              <a:off x="1140" y="1212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425" name="Line 21"/>
            <p:cNvSpPr>
              <a:spLocks noChangeShapeType="1"/>
            </p:cNvSpPr>
            <p:nvPr/>
          </p:nvSpPr>
          <p:spPr bwMode="auto">
            <a:xfrm rot="5567563">
              <a:off x="1716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6" name="Line 22"/>
            <p:cNvSpPr>
              <a:spLocks noChangeShapeType="1"/>
            </p:cNvSpPr>
            <p:nvPr/>
          </p:nvSpPr>
          <p:spPr bwMode="auto">
            <a:xfrm rot="5100000">
              <a:off x="2499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7" name="Line 23"/>
            <p:cNvSpPr>
              <a:spLocks noChangeShapeType="1"/>
            </p:cNvSpPr>
            <p:nvPr/>
          </p:nvSpPr>
          <p:spPr bwMode="auto">
            <a:xfrm rot="-7300719">
              <a:off x="1052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8" name="Line 24"/>
            <p:cNvSpPr>
              <a:spLocks noChangeShapeType="1"/>
            </p:cNvSpPr>
            <p:nvPr/>
          </p:nvSpPr>
          <p:spPr bwMode="auto">
            <a:xfrm rot="16032437" flipH="1">
              <a:off x="1740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9" name="Line 25"/>
            <p:cNvSpPr>
              <a:spLocks noChangeShapeType="1"/>
            </p:cNvSpPr>
            <p:nvPr/>
          </p:nvSpPr>
          <p:spPr bwMode="auto">
            <a:xfrm rot="5417902" flipV="1">
              <a:off x="2473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768" y="1645"/>
              <a:ext cx="144" cy="144"/>
              <a:chOff x="3744" y="1056"/>
              <a:chExt cx="192" cy="192"/>
            </a:xfrm>
          </p:grpSpPr>
          <p:sp>
            <p:nvSpPr>
              <p:cNvPr id="485451" name="Oval 2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2" name="Line 28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3" name="Line 29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76" y="1772"/>
              <a:ext cx="144" cy="144"/>
              <a:chOff x="3744" y="1056"/>
              <a:chExt cx="192" cy="192"/>
            </a:xfrm>
          </p:grpSpPr>
          <p:sp>
            <p:nvSpPr>
              <p:cNvPr id="485448" name="Oval 3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9" name="Line 32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0" name="Line 33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040" y="1645"/>
              <a:ext cx="144" cy="144"/>
              <a:chOff x="3744" y="1056"/>
              <a:chExt cx="192" cy="192"/>
            </a:xfrm>
          </p:grpSpPr>
          <p:sp>
            <p:nvSpPr>
              <p:cNvPr id="485445" name="Oval 3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6" name="Line 36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7" name="Line 37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56" y="1220"/>
              <a:ext cx="144" cy="144"/>
              <a:chOff x="3744" y="1056"/>
              <a:chExt cx="192" cy="192"/>
            </a:xfrm>
          </p:grpSpPr>
          <p:sp>
            <p:nvSpPr>
              <p:cNvPr id="485442" name="Oval 39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3" name="Line 40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4" name="Line 41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460" y="1220"/>
              <a:ext cx="144" cy="144"/>
              <a:chOff x="3744" y="1056"/>
              <a:chExt cx="192" cy="192"/>
            </a:xfrm>
          </p:grpSpPr>
          <p:sp>
            <p:nvSpPr>
              <p:cNvPr id="485439" name="Oval 43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0" name="Line 44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1" name="Line 45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872" y="1584"/>
              <a:ext cx="144" cy="138"/>
              <a:chOff x="5347" y="2214"/>
              <a:chExt cx="144" cy="138"/>
            </a:xfrm>
          </p:grpSpPr>
          <p:sp>
            <p:nvSpPr>
              <p:cNvPr id="485437" name="Line 47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38" name="Line 48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36" name="Freeform 49"/>
            <p:cNvSpPr>
              <a:spLocks/>
            </p:cNvSpPr>
            <p:nvPr/>
          </p:nvSpPr>
          <p:spPr bwMode="auto">
            <a:xfrm>
              <a:off x="1824" y="152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81600" y="2209800"/>
            <a:ext cx="3276600" cy="1295400"/>
            <a:chOff x="3236" y="1148"/>
            <a:chExt cx="2064" cy="816"/>
          </a:xfrm>
        </p:grpSpPr>
        <p:sp>
          <p:nvSpPr>
            <p:cNvPr id="485386" name="Oval 51"/>
            <p:cNvSpPr>
              <a:spLocks noChangeArrowheads="1"/>
            </p:cNvSpPr>
            <p:nvPr/>
          </p:nvSpPr>
          <p:spPr bwMode="auto">
            <a:xfrm>
              <a:off x="3236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87" name="Rectangle 52"/>
            <p:cNvSpPr>
              <a:spLocks noChangeArrowheads="1"/>
            </p:cNvSpPr>
            <p:nvPr/>
          </p:nvSpPr>
          <p:spPr bwMode="auto">
            <a:xfrm>
              <a:off x="4096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388" name="Rectangle 53"/>
            <p:cNvSpPr>
              <a:spLocks noChangeArrowheads="1"/>
            </p:cNvSpPr>
            <p:nvPr/>
          </p:nvSpPr>
          <p:spPr bwMode="auto">
            <a:xfrm>
              <a:off x="482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389" name="Rectangle 54"/>
            <p:cNvSpPr>
              <a:spLocks noChangeArrowheads="1"/>
            </p:cNvSpPr>
            <p:nvPr/>
          </p:nvSpPr>
          <p:spPr bwMode="auto">
            <a:xfrm>
              <a:off x="3716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390" name="Rectangle 55"/>
            <p:cNvSpPr>
              <a:spLocks noChangeArrowheads="1"/>
            </p:cNvSpPr>
            <p:nvPr/>
          </p:nvSpPr>
          <p:spPr bwMode="auto">
            <a:xfrm>
              <a:off x="4484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391" name="Rectangle 56"/>
            <p:cNvSpPr>
              <a:spLocks noChangeArrowheads="1"/>
            </p:cNvSpPr>
            <p:nvPr/>
          </p:nvSpPr>
          <p:spPr bwMode="auto">
            <a:xfrm>
              <a:off x="338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392" name="Line 57"/>
            <p:cNvSpPr>
              <a:spLocks noChangeShapeType="1"/>
            </p:cNvSpPr>
            <p:nvPr/>
          </p:nvSpPr>
          <p:spPr bwMode="auto">
            <a:xfrm rot="5567563">
              <a:off x="4044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3" name="Line 58"/>
            <p:cNvSpPr>
              <a:spLocks noChangeShapeType="1"/>
            </p:cNvSpPr>
            <p:nvPr/>
          </p:nvSpPr>
          <p:spPr bwMode="auto">
            <a:xfrm rot="5100000">
              <a:off x="4827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4" name="Line 59"/>
            <p:cNvSpPr>
              <a:spLocks noChangeShapeType="1"/>
            </p:cNvSpPr>
            <p:nvPr/>
          </p:nvSpPr>
          <p:spPr bwMode="auto">
            <a:xfrm rot="-7300719">
              <a:off x="3348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5" name="Line 60"/>
            <p:cNvSpPr>
              <a:spLocks noChangeShapeType="1"/>
            </p:cNvSpPr>
            <p:nvPr/>
          </p:nvSpPr>
          <p:spPr bwMode="auto">
            <a:xfrm rot="16032437" flipH="1">
              <a:off x="4068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6" name="Line 61"/>
            <p:cNvSpPr>
              <a:spLocks noChangeShapeType="1"/>
            </p:cNvSpPr>
            <p:nvPr/>
          </p:nvSpPr>
          <p:spPr bwMode="auto">
            <a:xfrm rot="5417902" flipV="1">
              <a:off x="4801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296" y="1647"/>
              <a:ext cx="144" cy="140"/>
              <a:chOff x="4512" y="1033"/>
              <a:chExt cx="234" cy="228"/>
            </a:xfrm>
          </p:grpSpPr>
          <p:sp>
            <p:nvSpPr>
              <p:cNvPr id="485417" name="Oval 63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8" name="Line 64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464" y="1220"/>
              <a:ext cx="144" cy="144"/>
              <a:chOff x="3744" y="1056"/>
              <a:chExt cx="192" cy="192"/>
            </a:xfrm>
          </p:grpSpPr>
          <p:sp>
            <p:nvSpPr>
              <p:cNvPr id="485414" name="Oval 6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5" name="Line 6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6" name="Line 6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3740" y="1220"/>
              <a:ext cx="144" cy="144"/>
              <a:chOff x="3744" y="1056"/>
              <a:chExt cx="192" cy="192"/>
            </a:xfrm>
          </p:grpSpPr>
          <p:sp>
            <p:nvSpPr>
              <p:cNvPr id="485411" name="Oval 7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2" name="Line 7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3" name="Line 7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4180" y="1772"/>
              <a:ext cx="144" cy="144"/>
              <a:chOff x="3744" y="1056"/>
              <a:chExt cx="192" cy="192"/>
            </a:xfrm>
          </p:grpSpPr>
          <p:sp>
            <p:nvSpPr>
              <p:cNvPr id="485408" name="Oval 7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9" name="Line 7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0" name="Line 7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5064" y="1647"/>
              <a:ext cx="144" cy="140"/>
              <a:chOff x="4512" y="1033"/>
              <a:chExt cx="234" cy="228"/>
            </a:xfrm>
          </p:grpSpPr>
          <p:sp>
            <p:nvSpPr>
              <p:cNvPr id="485406" name="Oval 78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7" name="Line 79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4176" y="1584"/>
              <a:ext cx="144" cy="138"/>
              <a:chOff x="5347" y="2214"/>
              <a:chExt cx="144" cy="138"/>
            </a:xfrm>
          </p:grpSpPr>
          <p:sp>
            <p:nvSpPr>
              <p:cNvPr id="485404" name="Line 81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5" name="Line 82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03" name="Freeform 83"/>
            <p:cNvSpPr>
              <a:spLocks/>
            </p:cNvSpPr>
            <p:nvPr/>
          </p:nvSpPr>
          <p:spPr bwMode="auto">
            <a:xfrm>
              <a:off x="412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3D4A-6904-46B1-9947-937A940CA871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調節環路</a:t>
            </a:r>
          </a:p>
        </p:txBody>
      </p:sp>
      <p:sp>
        <p:nvSpPr>
          <p:cNvPr id="486404" name="Text Box 3"/>
          <p:cNvSpPr txBox="1">
            <a:spLocks noChangeArrowheads="1"/>
          </p:cNvSpPr>
          <p:nvPr/>
        </p:nvSpPr>
        <p:spPr bwMode="auto">
          <a:xfrm>
            <a:off x="152400" y="1181100"/>
            <a:ext cx="3276600" cy="531813"/>
          </a:xfrm>
          <a:prstGeom prst="rect">
            <a:avLst/>
          </a:prstGeom>
          <a:solidFill>
            <a:srgbClr val="3399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奇數個負號</a:t>
            </a: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029200" y="3886200"/>
            <a:ext cx="403860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趨向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維持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不斷調整，回應變動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抗拒變動，努力無效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穩定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惰性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，難以改變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352800"/>
            <a:ext cx="4705350" cy="2762250"/>
            <a:chOff x="120" y="2196"/>
            <a:chExt cx="3108" cy="1776"/>
          </a:xfrm>
        </p:grpSpPr>
        <p:sp>
          <p:nvSpPr>
            <p:cNvPr id="486460" name="Text Box 6"/>
            <p:cNvSpPr txBox="1">
              <a:spLocks noChangeArrowheads="1"/>
            </p:cNvSpPr>
            <p:nvPr/>
          </p:nvSpPr>
          <p:spPr bwMode="auto">
            <a:xfrm>
              <a:off x="2508" y="3224"/>
              <a:ext cx="6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6461" name="Text Box 7"/>
            <p:cNvSpPr txBox="1">
              <a:spLocks noChangeArrowheads="1"/>
            </p:cNvSpPr>
            <p:nvPr/>
          </p:nvSpPr>
          <p:spPr bwMode="auto">
            <a:xfrm>
              <a:off x="144" y="2196"/>
              <a:ext cx="12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486462" name="Text Box 8"/>
            <p:cNvSpPr txBox="1">
              <a:spLocks noChangeArrowheads="1"/>
            </p:cNvSpPr>
            <p:nvPr/>
          </p:nvSpPr>
          <p:spPr bwMode="auto">
            <a:xfrm>
              <a:off x="1460" y="2764"/>
              <a:ext cx="125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顯性變動</a:t>
              </a:r>
            </a:p>
          </p:txBody>
        </p:sp>
        <p:sp>
          <p:nvSpPr>
            <p:cNvPr id="486463" name="Text Box 9"/>
            <p:cNvSpPr txBox="1">
              <a:spLocks noChangeArrowheads="1"/>
            </p:cNvSpPr>
            <p:nvPr/>
          </p:nvSpPr>
          <p:spPr bwMode="auto">
            <a:xfrm>
              <a:off x="1514" y="2292"/>
              <a:ext cx="111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4" name="Text Box 10"/>
            <p:cNvSpPr txBox="1">
              <a:spLocks noChangeArrowheads="1"/>
            </p:cNvSpPr>
            <p:nvPr/>
          </p:nvSpPr>
          <p:spPr bwMode="auto">
            <a:xfrm>
              <a:off x="120" y="2992"/>
              <a:ext cx="611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486465" name="Text Box 11"/>
            <p:cNvSpPr txBox="1">
              <a:spLocks noChangeArrowheads="1"/>
            </p:cNvSpPr>
            <p:nvPr/>
          </p:nvSpPr>
          <p:spPr bwMode="auto">
            <a:xfrm>
              <a:off x="662" y="3174"/>
              <a:ext cx="651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隱性擾動</a:t>
              </a:r>
            </a:p>
          </p:txBody>
        </p:sp>
        <p:sp>
          <p:nvSpPr>
            <p:cNvPr id="486466" name="Text Box 12"/>
            <p:cNvSpPr txBox="1">
              <a:spLocks noChangeArrowheads="1"/>
            </p:cNvSpPr>
            <p:nvPr/>
          </p:nvSpPr>
          <p:spPr bwMode="auto">
            <a:xfrm>
              <a:off x="1605" y="3648"/>
              <a:ext cx="1052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7" name="Line 13"/>
            <p:cNvSpPr>
              <a:spLocks noChangeShapeType="1"/>
            </p:cNvSpPr>
            <p:nvPr/>
          </p:nvSpPr>
          <p:spPr bwMode="auto">
            <a:xfrm flipV="1">
              <a:off x="672" y="2532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8" name="Line 14"/>
            <p:cNvSpPr>
              <a:spLocks noChangeShapeType="1"/>
            </p:cNvSpPr>
            <p:nvPr/>
          </p:nvSpPr>
          <p:spPr bwMode="auto">
            <a:xfrm>
              <a:off x="673" y="3208"/>
              <a:ext cx="25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9" name="Freeform 15"/>
            <p:cNvSpPr>
              <a:spLocks/>
            </p:cNvSpPr>
            <p:nvPr/>
          </p:nvSpPr>
          <p:spPr bwMode="auto">
            <a:xfrm>
              <a:off x="673" y="2584"/>
              <a:ext cx="722" cy="480"/>
            </a:xfrm>
            <a:custGeom>
              <a:avLst/>
              <a:gdLst>
                <a:gd name="T0" fmla="*/ 0 w 672"/>
                <a:gd name="T1" fmla="*/ 360 h 528"/>
                <a:gd name="T2" fmla="*/ 639 w 672"/>
                <a:gd name="T3" fmla="*/ 229 h 528"/>
                <a:gd name="T4" fmla="*/ 896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0" name="Freeform 16"/>
            <p:cNvSpPr>
              <a:spLocks/>
            </p:cNvSpPr>
            <p:nvPr/>
          </p:nvSpPr>
          <p:spPr bwMode="auto">
            <a:xfrm>
              <a:off x="1395" y="2584"/>
              <a:ext cx="1666" cy="576"/>
            </a:xfrm>
            <a:custGeom>
              <a:avLst/>
              <a:gdLst>
                <a:gd name="T0" fmla="*/ 0 w 1440"/>
                <a:gd name="T1" fmla="*/ 0 h 480"/>
                <a:gd name="T2" fmla="*/ 515 w 1440"/>
                <a:gd name="T3" fmla="*/ 797 h 480"/>
                <a:gd name="T4" fmla="*/ 2579 w 1440"/>
                <a:gd name="T5" fmla="*/ 995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1" name="Freeform 17"/>
            <p:cNvSpPr>
              <a:spLocks/>
            </p:cNvSpPr>
            <p:nvPr/>
          </p:nvSpPr>
          <p:spPr bwMode="auto">
            <a:xfrm flipV="1">
              <a:off x="673" y="3400"/>
              <a:ext cx="777" cy="528"/>
            </a:xfrm>
            <a:custGeom>
              <a:avLst/>
              <a:gdLst>
                <a:gd name="T0" fmla="*/ 0 w 672"/>
                <a:gd name="T1" fmla="*/ 528 h 528"/>
                <a:gd name="T2" fmla="*/ 858 w 672"/>
                <a:gd name="T3" fmla="*/ 336 h 528"/>
                <a:gd name="T4" fmla="*/ 1200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2" name="Freeform 18"/>
            <p:cNvSpPr>
              <a:spLocks/>
            </p:cNvSpPr>
            <p:nvPr/>
          </p:nvSpPr>
          <p:spPr bwMode="auto">
            <a:xfrm flipV="1">
              <a:off x="1450" y="3256"/>
              <a:ext cx="1611" cy="672"/>
            </a:xfrm>
            <a:custGeom>
              <a:avLst/>
              <a:gdLst>
                <a:gd name="T0" fmla="*/ 0 w 1440"/>
                <a:gd name="T1" fmla="*/ 0 h 480"/>
                <a:gd name="T2" fmla="*/ 451 w 1440"/>
                <a:gd name="T3" fmla="*/ 1476 h 480"/>
                <a:gd name="T4" fmla="*/ 2255 w 1440"/>
                <a:gd name="T5" fmla="*/ 1844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3" name="Line 19"/>
            <p:cNvSpPr>
              <a:spLocks noChangeShapeType="1"/>
            </p:cNvSpPr>
            <p:nvPr/>
          </p:nvSpPr>
          <p:spPr bwMode="auto">
            <a:xfrm>
              <a:off x="673" y="2572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4" name="Line 20"/>
            <p:cNvSpPr>
              <a:spLocks noChangeShapeType="1"/>
            </p:cNvSpPr>
            <p:nvPr/>
          </p:nvSpPr>
          <p:spPr bwMode="auto">
            <a:xfrm>
              <a:off x="673" y="3920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95900" y="1847850"/>
            <a:ext cx="3276600" cy="1295400"/>
            <a:chOff x="3336" y="1164"/>
            <a:chExt cx="2064" cy="816"/>
          </a:xfrm>
        </p:grpSpPr>
        <p:sp>
          <p:nvSpPr>
            <p:cNvPr id="486433" name="Oval 22"/>
            <p:cNvSpPr>
              <a:spLocks noChangeArrowheads="1"/>
            </p:cNvSpPr>
            <p:nvPr/>
          </p:nvSpPr>
          <p:spPr bwMode="auto">
            <a:xfrm>
              <a:off x="3336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4" name="Rectangle 23"/>
            <p:cNvSpPr>
              <a:spLocks noChangeArrowheads="1"/>
            </p:cNvSpPr>
            <p:nvPr/>
          </p:nvSpPr>
          <p:spPr bwMode="auto">
            <a:xfrm>
              <a:off x="4206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35" name="Rectangle 24"/>
            <p:cNvSpPr>
              <a:spLocks noChangeArrowheads="1"/>
            </p:cNvSpPr>
            <p:nvPr/>
          </p:nvSpPr>
          <p:spPr bwMode="auto">
            <a:xfrm>
              <a:off x="492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36" name="Rectangle 25"/>
            <p:cNvSpPr>
              <a:spLocks noChangeArrowheads="1"/>
            </p:cNvSpPr>
            <p:nvPr/>
          </p:nvSpPr>
          <p:spPr bwMode="auto">
            <a:xfrm>
              <a:off x="3816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37" name="Rectangle 26"/>
            <p:cNvSpPr>
              <a:spLocks noChangeArrowheads="1"/>
            </p:cNvSpPr>
            <p:nvPr/>
          </p:nvSpPr>
          <p:spPr bwMode="auto">
            <a:xfrm>
              <a:off x="4584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38" name="Rectangle 27"/>
            <p:cNvSpPr>
              <a:spLocks noChangeArrowheads="1"/>
            </p:cNvSpPr>
            <p:nvPr/>
          </p:nvSpPr>
          <p:spPr bwMode="auto">
            <a:xfrm>
              <a:off x="348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39" name="Line 28"/>
            <p:cNvSpPr>
              <a:spLocks noChangeShapeType="1"/>
            </p:cNvSpPr>
            <p:nvPr/>
          </p:nvSpPr>
          <p:spPr bwMode="auto">
            <a:xfrm rot="5567563">
              <a:off x="4144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0" name="Line 29"/>
            <p:cNvSpPr>
              <a:spLocks noChangeShapeType="1"/>
            </p:cNvSpPr>
            <p:nvPr/>
          </p:nvSpPr>
          <p:spPr bwMode="auto">
            <a:xfrm rot="5100000">
              <a:off x="4927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1" name="Line 30"/>
            <p:cNvSpPr>
              <a:spLocks noChangeShapeType="1"/>
            </p:cNvSpPr>
            <p:nvPr/>
          </p:nvSpPr>
          <p:spPr bwMode="auto">
            <a:xfrm rot="-7300719">
              <a:off x="3448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2" name="Line 31"/>
            <p:cNvSpPr>
              <a:spLocks noChangeShapeType="1"/>
            </p:cNvSpPr>
            <p:nvPr/>
          </p:nvSpPr>
          <p:spPr bwMode="auto">
            <a:xfrm rot="16032437" flipH="1">
              <a:off x="4168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3" name="Line 32"/>
            <p:cNvSpPr>
              <a:spLocks noChangeShapeType="1"/>
            </p:cNvSpPr>
            <p:nvPr/>
          </p:nvSpPr>
          <p:spPr bwMode="auto">
            <a:xfrm rot="5417902" flipV="1">
              <a:off x="4901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5160" y="1668"/>
              <a:ext cx="144" cy="144"/>
              <a:chOff x="3744" y="1056"/>
              <a:chExt cx="192" cy="192"/>
            </a:xfrm>
          </p:grpSpPr>
          <p:sp>
            <p:nvSpPr>
              <p:cNvPr id="486457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8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9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45" name="Oval 37"/>
            <p:cNvSpPr>
              <a:spLocks noChangeArrowheads="1"/>
            </p:cNvSpPr>
            <p:nvPr/>
          </p:nvSpPr>
          <p:spPr bwMode="auto">
            <a:xfrm>
              <a:off x="4632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6" name="Line 38"/>
            <p:cNvSpPr>
              <a:spLocks noChangeShapeType="1"/>
            </p:cNvSpPr>
            <p:nvPr/>
          </p:nvSpPr>
          <p:spPr bwMode="auto">
            <a:xfrm rot="-5400000">
              <a:off x="4704" y="121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7" name="Oval 39"/>
            <p:cNvSpPr>
              <a:spLocks noChangeArrowheads="1"/>
            </p:cNvSpPr>
            <p:nvPr/>
          </p:nvSpPr>
          <p:spPr bwMode="auto">
            <a:xfrm>
              <a:off x="3864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8" name="Line 40"/>
            <p:cNvSpPr>
              <a:spLocks noChangeShapeType="1"/>
            </p:cNvSpPr>
            <p:nvPr/>
          </p:nvSpPr>
          <p:spPr bwMode="auto">
            <a:xfrm rot="-5400000">
              <a:off x="3924" y="1230"/>
              <a:ext cx="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9" name="Oval 41"/>
            <p:cNvSpPr>
              <a:spLocks noChangeArrowheads="1"/>
            </p:cNvSpPr>
            <p:nvPr/>
          </p:nvSpPr>
          <p:spPr bwMode="auto">
            <a:xfrm>
              <a:off x="4296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0" name="Line 42"/>
            <p:cNvSpPr>
              <a:spLocks noChangeShapeType="1"/>
            </p:cNvSpPr>
            <p:nvPr/>
          </p:nvSpPr>
          <p:spPr bwMode="auto">
            <a:xfrm rot="-5400000">
              <a:off x="4363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480" y="1668"/>
              <a:ext cx="144" cy="144"/>
              <a:chOff x="3744" y="1056"/>
              <a:chExt cx="192" cy="192"/>
            </a:xfrm>
          </p:grpSpPr>
          <p:sp>
            <p:nvSpPr>
              <p:cNvPr id="486454" name="Oval 4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5" name="Line 4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6" name="Line 4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52" name="Line 47"/>
            <p:cNvSpPr>
              <a:spLocks noChangeShapeType="1"/>
            </p:cNvSpPr>
            <p:nvPr/>
          </p:nvSpPr>
          <p:spPr bwMode="auto">
            <a:xfrm rot="5400000" flipH="1">
              <a:off x="4356" y="1602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3" name="Freeform 48"/>
            <p:cNvSpPr>
              <a:spLocks/>
            </p:cNvSpPr>
            <p:nvPr/>
          </p:nvSpPr>
          <p:spPr bwMode="auto">
            <a:xfrm>
              <a:off x="4224" y="1536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638300" y="1847850"/>
            <a:ext cx="3276600" cy="1295400"/>
            <a:chOff x="1032" y="1164"/>
            <a:chExt cx="2064" cy="816"/>
          </a:xfrm>
        </p:grpSpPr>
        <p:sp>
          <p:nvSpPr>
            <p:cNvPr id="486409" name="Oval 50"/>
            <p:cNvSpPr>
              <a:spLocks noChangeArrowheads="1"/>
            </p:cNvSpPr>
            <p:nvPr/>
          </p:nvSpPr>
          <p:spPr bwMode="auto">
            <a:xfrm>
              <a:off x="1032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0" name="Rectangle 51"/>
            <p:cNvSpPr>
              <a:spLocks noChangeArrowheads="1"/>
            </p:cNvSpPr>
            <p:nvPr/>
          </p:nvSpPr>
          <p:spPr bwMode="auto">
            <a:xfrm>
              <a:off x="1898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11" name="Rectangle 52"/>
            <p:cNvSpPr>
              <a:spLocks noChangeArrowheads="1"/>
            </p:cNvSpPr>
            <p:nvPr/>
          </p:nvSpPr>
          <p:spPr bwMode="auto">
            <a:xfrm>
              <a:off x="261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12" name="Rectangle 53"/>
            <p:cNvSpPr>
              <a:spLocks noChangeArrowheads="1"/>
            </p:cNvSpPr>
            <p:nvPr/>
          </p:nvSpPr>
          <p:spPr bwMode="auto">
            <a:xfrm>
              <a:off x="1512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13" name="Rectangle 54"/>
            <p:cNvSpPr>
              <a:spLocks noChangeArrowheads="1"/>
            </p:cNvSpPr>
            <p:nvPr/>
          </p:nvSpPr>
          <p:spPr bwMode="auto">
            <a:xfrm>
              <a:off x="2280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14" name="Rectangle 55"/>
            <p:cNvSpPr>
              <a:spLocks noChangeArrowheads="1"/>
            </p:cNvSpPr>
            <p:nvPr/>
          </p:nvSpPr>
          <p:spPr bwMode="auto">
            <a:xfrm>
              <a:off x="117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15" name="Line 56"/>
            <p:cNvSpPr>
              <a:spLocks noChangeShapeType="1"/>
            </p:cNvSpPr>
            <p:nvPr/>
          </p:nvSpPr>
          <p:spPr bwMode="auto">
            <a:xfrm rot="5567563">
              <a:off x="1816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6" name="Line 57"/>
            <p:cNvSpPr>
              <a:spLocks noChangeShapeType="1"/>
            </p:cNvSpPr>
            <p:nvPr/>
          </p:nvSpPr>
          <p:spPr bwMode="auto">
            <a:xfrm rot="5100000">
              <a:off x="2599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7" name="Line 58"/>
            <p:cNvSpPr>
              <a:spLocks noChangeShapeType="1"/>
            </p:cNvSpPr>
            <p:nvPr/>
          </p:nvSpPr>
          <p:spPr bwMode="auto">
            <a:xfrm rot="-7300719">
              <a:off x="1152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8" name="Line 59"/>
            <p:cNvSpPr>
              <a:spLocks noChangeShapeType="1"/>
            </p:cNvSpPr>
            <p:nvPr/>
          </p:nvSpPr>
          <p:spPr bwMode="auto">
            <a:xfrm rot="16032437" flipH="1">
              <a:off x="1840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9" name="Line 60"/>
            <p:cNvSpPr>
              <a:spLocks noChangeShapeType="1"/>
            </p:cNvSpPr>
            <p:nvPr/>
          </p:nvSpPr>
          <p:spPr bwMode="auto">
            <a:xfrm rot="5417902" flipV="1">
              <a:off x="2573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0" name="Oval 61"/>
            <p:cNvSpPr>
              <a:spLocks noChangeArrowheads="1"/>
            </p:cNvSpPr>
            <p:nvPr/>
          </p:nvSpPr>
          <p:spPr bwMode="auto">
            <a:xfrm>
              <a:off x="285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1" name="Line 62"/>
            <p:cNvSpPr>
              <a:spLocks noChangeShapeType="1"/>
            </p:cNvSpPr>
            <p:nvPr/>
          </p:nvSpPr>
          <p:spPr bwMode="auto">
            <a:xfrm rot="-5400000">
              <a:off x="292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2" name="Oval 63"/>
            <p:cNvSpPr>
              <a:spLocks noChangeArrowheads="1"/>
            </p:cNvSpPr>
            <p:nvPr/>
          </p:nvSpPr>
          <p:spPr bwMode="auto">
            <a:xfrm>
              <a:off x="1971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3" name="Line 64"/>
            <p:cNvSpPr>
              <a:spLocks noChangeShapeType="1"/>
            </p:cNvSpPr>
            <p:nvPr/>
          </p:nvSpPr>
          <p:spPr bwMode="auto">
            <a:xfrm rot="-5400000">
              <a:off x="2064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4" name="Oval 65"/>
            <p:cNvSpPr>
              <a:spLocks noChangeArrowheads="1"/>
            </p:cNvSpPr>
            <p:nvPr/>
          </p:nvSpPr>
          <p:spPr bwMode="auto">
            <a:xfrm>
              <a:off x="117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5" name="Line 66"/>
            <p:cNvSpPr>
              <a:spLocks noChangeShapeType="1"/>
            </p:cNvSpPr>
            <p:nvPr/>
          </p:nvSpPr>
          <p:spPr bwMode="auto">
            <a:xfrm rot="-5400000">
              <a:off x="124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6" name="Oval 67"/>
            <p:cNvSpPr>
              <a:spLocks noChangeArrowheads="1"/>
            </p:cNvSpPr>
            <p:nvPr/>
          </p:nvSpPr>
          <p:spPr bwMode="auto">
            <a:xfrm>
              <a:off x="2232" y="121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7" name="Line 68"/>
            <p:cNvSpPr>
              <a:spLocks noChangeShapeType="1"/>
            </p:cNvSpPr>
            <p:nvPr/>
          </p:nvSpPr>
          <p:spPr bwMode="auto">
            <a:xfrm rot="-5400000">
              <a:off x="2292" y="122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12" y="1218"/>
              <a:ext cx="144" cy="144"/>
              <a:chOff x="1488" y="1104"/>
              <a:chExt cx="144" cy="144"/>
            </a:xfrm>
          </p:grpSpPr>
          <p:sp>
            <p:nvSpPr>
              <p:cNvPr id="486431" name="Oval 70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32" name="Line 71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29" name="Line 72"/>
            <p:cNvSpPr>
              <a:spLocks noChangeShapeType="1"/>
            </p:cNvSpPr>
            <p:nvPr/>
          </p:nvSpPr>
          <p:spPr bwMode="auto">
            <a:xfrm rot="5400000" flipH="1">
              <a:off x="2088" y="1560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0" name="Freeform 73"/>
            <p:cNvSpPr>
              <a:spLocks/>
            </p:cNvSpPr>
            <p:nvPr/>
          </p:nvSpPr>
          <p:spPr bwMode="auto">
            <a:xfrm>
              <a:off x="196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465E9-2957-48E1-8FEF-887EF2E03ED6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時間滯延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39750" y="2895600"/>
            <a:ext cx="7177088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△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終於</a:t>
            </a:r>
          </a:p>
          <a:p>
            <a:pPr defTabSz="762000">
              <a:lnSpc>
                <a:spcPct val="12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金榜提名，善有善報，滴水穿石，完工通車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9813" y="1160463"/>
            <a:ext cx="5183187" cy="2109787"/>
            <a:chOff x="2340" y="731"/>
            <a:chExt cx="3744" cy="1329"/>
          </a:xfrm>
        </p:grpSpPr>
        <p:sp>
          <p:nvSpPr>
            <p:cNvPr id="28725" name="Text Box 5"/>
            <p:cNvSpPr txBox="1">
              <a:spLocks noChangeArrowheads="1"/>
            </p:cNvSpPr>
            <p:nvPr/>
          </p:nvSpPr>
          <p:spPr bwMode="auto">
            <a:xfrm>
              <a:off x="2340" y="731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4" y="752"/>
              <a:ext cx="2380" cy="1308"/>
              <a:chOff x="3704" y="752"/>
              <a:chExt cx="2380" cy="1308"/>
            </a:xfrm>
          </p:grpSpPr>
          <p:sp>
            <p:nvSpPr>
              <p:cNvPr id="28727" name="Text Box 7"/>
              <p:cNvSpPr txBox="1">
                <a:spLocks noChangeArrowheads="1"/>
              </p:cNvSpPr>
              <p:nvPr/>
            </p:nvSpPr>
            <p:spPr bwMode="auto">
              <a:xfrm>
                <a:off x="5208" y="1332"/>
                <a:ext cx="87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704" y="752"/>
                <a:ext cx="2264" cy="1308"/>
                <a:chOff x="3704" y="752"/>
                <a:chExt cx="2264" cy="1308"/>
              </a:xfrm>
            </p:grpSpPr>
            <p:sp>
              <p:nvSpPr>
                <p:cNvPr id="2872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04" y="764"/>
                  <a:ext cx="0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76" y="992"/>
                  <a:ext cx="108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終於功</a:t>
                  </a:r>
                  <a:r>
                    <a:rPr lang="zh-TW" altLang="en-US" sz="2400" dirty="0">
                      <a:latin typeface="標楷體" pitchFamily="65" charset="-120"/>
                      <a:ea typeface="標楷體" pitchFamily="65" charset="-120"/>
                    </a:rPr>
                    <a:t>成</a:t>
                  </a:r>
                </a:p>
              </p:txBody>
            </p:sp>
            <p:sp>
              <p:nvSpPr>
                <p:cNvPr id="287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40" y="1484"/>
                  <a:ext cx="134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終於滅亡</a:t>
                  </a:r>
                  <a:endParaRPr lang="zh-TW" altLang="en-US" sz="24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8732" name="Freeform 12"/>
                <p:cNvSpPr>
                  <a:spLocks/>
                </p:cNvSpPr>
                <p:nvPr/>
              </p:nvSpPr>
              <p:spPr bwMode="auto">
                <a:xfrm>
                  <a:off x="3764" y="752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3" name="Freeform 13"/>
                <p:cNvSpPr>
                  <a:spLocks/>
                </p:cNvSpPr>
                <p:nvPr/>
              </p:nvSpPr>
              <p:spPr bwMode="auto">
                <a:xfrm flipV="1">
                  <a:off x="3704" y="1484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4" name="Line 14"/>
                <p:cNvSpPr>
                  <a:spLocks noChangeShapeType="1"/>
                </p:cNvSpPr>
                <p:nvPr/>
              </p:nvSpPr>
              <p:spPr bwMode="auto">
                <a:xfrm>
                  <a:off x="3712" y="1388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2831" name="Text Box 15"/>
          <p:cNvSpPr txBox="1">
            <a:spLocks noChangeArrowheads="1"/>
          </p:cNvSpPr>
          <p:nvPr/>
        </p:nvSpPr>
        <p:spPr bwMode="auto">
          <a:xfrm>
            <a:off x="457200" y="5621338"/>
            <a:ext cx="78755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70000"/>
              </a:lnSpc>
              <a:spcBef>
                <a:spcPct val="50000"/>
              </a:spcBef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描述：始終</a:t>
            </a:r>
          </a:p>
          <a:p>
            <a:pPr defTabSz="762000">
              <a:lnSpc>
                <a:spcPct val="30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矯枉過正，波動不己，系統反彈，振盪不止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82988" y="4076700"/>
            <a:ext cx="5256212" cy="1924050"/>
            <a:chOff x="2257" y="2568"/>
            <a:chExt cx="3311" cy="1212"/>
          </a:xfrm>
        </p:grpSpPr>
        <p:graphicFrame>
          <p:nvGraphicFramePr>
            <p:cNvPr id="28676" name="Object 17"/>
            <p:cNvGraphicFramePr>
              <a:graphicFrameLocks noChangeAspect="1"/>
            </p:cNvGraphicFramePr>
            <p:nvPr/>
          </p:nvGraphicFramePr>
          <p:xfrm>
            <a:off x="3519" y="2699"/>
            <a:ext cx="194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7" name="點陣圖影像" r:id="rId3" imgW="2924583" imgH="1486107" progId="PBrush">
                    <p:embed/>
                  </p:oleObj>
                </mc:Choice>
                <mc:Fallback>
                  <p:oleObj name="點陣圖影像" r:id="rId3" imgW="2924583" imgH="1486107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" y="2699"/>
                          <a:ext cx="1944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23" y="2632"/>
              <a:ext cx="2045" cy="1148"/>
              <a:chOff x="3832" y="2592"/>
              <a:chExt cx="2256" cy="1248"/>
            </a:xfrm>
          </p:grpSpPr>
          <p:sp>
            <p:nvSpPr>
              <p:cNvPr id="28723" name="Line 19"/>
              <p:cNvSpPr>
                <a:spLocks noChangeShapeType="1"/>
              </p:cNvSpPr>
              <p:nvPr/>
            </p:nvSpPr>
            <p:spPr bwMode="auto">
              <a:xfrm flipV="1">
                <a:off x="3832" y="2592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24" name="Line 20"/>
              <p:cNvSpPr>
                <a:spLocks noChangeShapeType="1"/>
              </p:cNvSpPr>
              <p:nvPr/>
            </p:nvSpPr>
            <p:spPr bwMode="auto">
              <a:xfrm>
                <a:off x="3832" y="3216"/>
                <a:ext cx="2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19" name="Text Box 21"/>
            <p:cNvSpPr txBox="1">
              <a:spLocks noChangeArrowheads="1"/>
            </p:cNvSpPr>
            <p:nvPr/>
          </p:nvSpPr>
          <p:spPr bwMode="auto">
            <a:xfrm>
              <a:off x="2257" y="2568"/>
              <a:ext cx="1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28720" name="Text Box 22"/>
            <p:cNvSpPr txBox="1">
              <a:spLocks noChangeArrowheads="1"/>
            </p:cNvSpPr>
            <p:nvPr/>
          </p:nvSpPr>
          <p:spPr bwMode="auto">
            <a:xfrm>
              <a:off x="3030" y="2997"/>
              <a:ext cx="565" cy="4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28721" name="Text Box 23"/>
            <p:cNvSpPr txBox="1">
              <a:spLocks noChangeArrowheads="1"/>
            </p:cNvSpPr>
            <p:nvPr/>
          </p:nvSpPr>
          <p:spPr bwMode="auto">
            <a:xfrm>
              <a:off x="4270" y="2677"/>
              <a:ext cx="9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反覆調適</a:t>
              </a:r>
            </a:p>
          </p:txBody>
        </p:sp>
        <p:sp>
          <p:nvSpPr>
            <p:cNvPr id="28722" name="Text Box 24"/>
            <p:cNvSpPr txBox="1">
              <a:spLocks noChangeArrowheads="1"/>
            </p:cNvSpPr>
            <p:nvPr/>
          </p:nvSpPr>
          <p:spPr bwMode="auto">
            <a:xfrm>
              <a:off x="4999" y="3188"/>
              <a:ext cx="5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57200" y="1079500"/>
            <a:ext cx="3221038" cy="1854200"/>
            <a:chOff x="288" y="680"/>
            <a:chExt cx="2029" cy="1168"/>
          </a:xfrm>
        </p:grpSpPr>
        <p:sp>
          <p:nvSpPr>
            <p:cNvPr id="28701" name="Oval 26"/>
            <p:cNvSpPr>
              <a:spLocks noChangeArrowheads="1"/>
            </p:cNvSpPr>
            <p:nvPr/>
          </p:nvSpPr>
          <p:spPr bwMode="auto">
            <a:xfrm>
              <a:off x="1439" y="888"/>
              <a:ext cx="796" cy="91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2" name="Text Box 27"/>
            <p:cNvSpPr txBox="1">
              <a:spLocks noChangeArrowheads="1"/>
            </p:cNvSpPr>
            <p:nvPr/>
          </p:nvSpPr>
          <p:spPr bwMode="auto">
            <a:xfrm>
              <a:off x="288" y="680"/>
              <a:ext cx="1256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增強環路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rot="-1897405">
              <a:off x="1628" y="924"/>
              <a:ext cx="125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345" y="1284"/>
              <a:ext cx="126" cy="144"/>
              <a:chOff x="3744" y="1056"/>
              <a:chExt cx="192" cy="192"/>
            </a:xfrm>
          </p:grpSpPr>
          <p:sp>
            <p:nvSpPr>
              <p:cNvPr id="28715" name="Oval 3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6" name="Line 3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7" name="Line 3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141" y="1452"/>
              <a:ext cx="125" cy="144"/>
              <a:chOff x="3744" y="1056"/>
              <a:chExt cx="192" cy="192"/>
            </a:xfrm>
          </p:grpSpPr>
          <p:sp>
            <p:nvSpPr>
              <p:cNvPr id="28712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3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4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06" name="Line 37"/>
            <p:cNvSpPr>
              <a:spLocks noChangeShapeType="1"/>
            </p:cNvSpPr>
            <p:nvPr/>
          </p:nvSpPr>
          <p:spPr bwMode="auto">
            <a:xfrm rot="-1897405" flipH="1" flipV="1">
              <a:off x="1952" y="1752"/>
              <a:ext cx="1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7" name="Line 38"/>
            <p:cNvSpPr>
              <a:spLocks noChangeShapeType="1"/>
            </p:cNvSpPr>
            <p:nvPr/>
          </p:nvSpPr>
          <p:spPr bwMode="auto">
            <a:xfrm flipH="1">
              <a:off x="1827" y="129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8" name="Line 39"/>
            <p:cNvSpPr>
              <a:spLocks noChangeShapeType="1"/>
            </p:cNvSpPr>
            <p:nvPr/>
          </p:nvSpPr>
          <p:spPr bwMode="auto">
            <a:xfrm rot="5400000" flipH="1">
              <a:off x="1828" y="1300"/>
              <a:ext cx="0" cy="125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5" name="Object 40"/>
            <p:cNvGraphicFramePr>
              <a:graphicFrameLocks noChangeAspect="1"/>
            </p:cNvGraphicFramePr>
            <p:nvPr/>
          </p:nvGraphicFramePr>
          <p:xfrm>
            <a:off x="2160" y="1152"/>
            <a:ext cx="157" cy="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8" name="點陣圖影像" r:id="rId5" imgW="285866" imgH="114467" progId="PBrush">
                    <p:embed/>
                  </p:oleObj>
                </mc:Choice>
                <mc:Fallback>
                  <p:oleObj name="點陣圖影像" r:id="rId5" imgW="285866" imgH="114467" progId="PBrush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152"/>
                          <a:ext cx="157" cy="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9" name="Rectangle 41"/>
            <p:cNvSpPr>
              <a:spLocks noChangeArrowheads="1"/>
            </p:cNvSpPr>
            <p:nvPr/>
          </p:nvSpPr>
          <p:spPr bwMode="auto">
            <a:xfrm>
              <a:off x="1730" y="1560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710" name="Rectangle 42"/>
            <p:cNvSpPr>
              <a:spLocks noChangeArrowheads="1"/>
            </p:cNvSpPr>
            <p:nvPr/>
          </p:nvSpPr>
          <p:spPr bwMode="auto">
            <a:xfrm>
              <a:off x="1730" y="828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711" name="Freeform 43"/>
            <p:cNvSpPr>
              <a:spLocks/>
            </p:cNvSpPr>
            <p:nvPr/>
          </p:nvSpPr>
          <p:spPr bwMode="auto">
            <a:xfrm>
              <a:off x="1728" y="120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57200" y="4038600"/>
            <a:ext cx="3246438" cy="1681163"/>
            <a:chOff x="288" y="2544"/>
            <a:chExt cx="2045" cy="1059"/>
          </a:xfrm>
        </p:grpSpPr>
        <p:sp>
          <p:nvSpPr>
            <p:cNvPr id="28685" name="Text Box 45"/>
            <p:cNvSpPr txBox="1">
              <a:spLocks noChangeArrowheads="1"/>
            </p:cNvSpPr>
            <p:nvPr/>
          </p:nvSpPr>
          <p:spPr bwMode="auto">
            <a:xfrm>
              <a:off x="288" y="2544"/>
              <a:ext cx="1272" cy="33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調節環路：</a:t>
              </a:r>
            </a:p>
          </p:txBody>
        </p:sp>
        <p:sp>
          <p:nvSpPr>
            <p:cNvPr id="28686" name="Rectangle 46"/>
            <p:cNvSpPr>
              <a:spLocks noChangeArrowheads="1"/>
            </p:cNvSpPr>
            <p:nvPr/>
          </p:nvSpPr>
          <p:spPr bwMode="auto">
            <a:xfrm>
              <a:off x="1713" y="2595"/>
              <a:ext cx="217" cy="2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en-US" altLang="zh-TW" sz="2400" b="1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28687" name="Oval 47"/>
            <p:cNvSpPr>
              <a:spLocks noChangeArrowheads="1"/>
            </p:cNvSpPr>
            <p:nvPr/>
          </p:nvSpPr>
          <p:spPr bwMode="auto">
            <a:xfrm>
              <a:off x="1452" y="2717"/>
              <a:ext cx="827" cy="8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8" name="Line 48"/>
            <p:cNvSpPr>
              <a:spLocks noChangeShapeType="1"/>
            </p:cNvSpPr>
            <p:nvPr/>
          </p:nvSpPr>
          <p:spPr bwMode="auto">
            <a:xfrm rot="-1897405">
              <a:off x="1626" y="2765"/>
              <a:ext cx="13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9" name="Line 49"/>
            <p:cNvSpPr>
              <a:spLocks noChangeShapeType="1"/>
            </p:cNvSpPr>
            <p:nvPr/>
          </p:nvSpPr>
          <p:spPr bwMode="auto">
            <a:xfrm rot="-1897405" flipH="1" flipV="1">
              <a:off x="1963" y="3515"/>
              <a:ext cx="13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2170" y="3206"/>
              <a:ext cx="130" cy="132"/>
              <a:chOff x="1488" y="1104"/>
              <a:chExt cx="144" cy="144"/>
            </a:xfrm>
          </p:grpSpPr>
          <p:sp>
            <p:nvSpPr>
              <p:cNvPr id="28699" name="Oval 51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0" name="Line 52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1" name="Line 53"/>
            <p:cNvSpPr>
              <a:spLocks noChangeShapeType="1"/>
            </p:cNvSpPr>
            <p:nvPr/>
          </p:nvSpPr>
          <p:spPr bwMode="auto">
            <a:xfrm rot="-5400000">
              <a:off x="1837" y="3122"/>
              <a:ext cx="0" cy="10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4" name="Object 54"/>
            <p:cNvGraphicFramePr>
              <a:graphicFrameLocks noChangeAspect="1"/>
            </p:cNvGraphicFramePr>
            <p:nvPr/>
          </p:nvGraphicFramePr>
          <p:xfrm>
            <a:off x="2170" y="2986"/>
            <a:ext cx="163" cy="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9" name="點陣圖影像" r:id="rId7" imgW="285866" imgH="114467" progId="PBrush">
                    <p:embed/>
                  </p:oleObj>
                </mc:Choice>
                <mc:Fallback>
                  <p:oleObj name="點陣圖影像" r:id="rId7" imgW="285866" imgH="114467" progId="PBrush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" y="2986"/>
                          <a:ext cx="163" cy="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343" y="3096"/>
              <a:ext cx="131" cy="132"/>
              <a:chOff x="3744" y="1056"/>
              <a:chExt cx="192" cy="192"/>
            </a:xfrm>
          </p:grpSpPr>
          <p:sp>
            <p:nvSpPr>
              <p:cNvPr id="28696" name="Oval 5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7" name="Line 5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8" name="Line 5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3" name="Rectangle 59"/>
            <p:cNvSpPr>
              <a:spLocks noChangeArrowheads="1"/>
            </p:cNvSpPr>
            <p:nvPr/>
          </p:nvSpPr>
          <p:spPr bwMode="auto">
            <a:xfrm>
              <a:off x="1732" y="2677"/>
              <a:ext cx="218" cy="2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694" name="Rectangle 60"/>
            <p:cNvSpPr>
              <a:spLocks noChangeArrowheads="1"/>
            </p:cNvSpPr>
            <p:nvPr/>
          </p:nvSpPr>
          <p:spPr bwMode="auto">
            <a:xfrm>
              <a:off x="1732" y="3338"/>
              <a:ext cx="218" cy="2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695" name="Freeform 61"/>
            <p:cNvSpPr>
              <a:spLocks/>
            </p:cNvSpPr>
            <p:nvPr/>
          </p:nvSpPr>
          <p:spPr bwMode="auto">
            <a:xfrm>
              <a:off x="1728" y="302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02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0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autoUpdateAnimBg="0"/>
      <p:bldP spid="8028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常見的系統基模</a:t>
            </a:r>
          </a:p>
        </p:txBody>
      </p:sp>
      <p:sp>
        <p:nvSpPr>
          <p:cNvPr id="507907" name="內容版面配置區 2"/>
          <p:cNvSpPr>
            <a:spLocks noGrp="1"/>
          </p:cNvSpPr>
          <p:nvPr>
            <p:ph idx="1"/>
          </p:nvPr>
        </p:nvSpPr>
        <p:spPr>
          <a:xfrm>
            <a:off x="500034" y="1714488"/>
            <a:ext cx="4286250" cy="3881437"/>
          </a:xfrm>
        </p:spPr>
        <p:txBody>
          <a:bodyPr/>
          <a:lstStyle/>
          <a:p>
            <a:endParaRPr lang="en-US" altLang="zh-TW" b="1" dirty="0" smtClean="0"/>
          </a:p>
          <a:p>
            <a:r>
              <a:rPr lang="zh-TW" altLang="en-US" b="1" dirty="0" smtClean="0"/>
              <a:t>反應遲緩的調節環路</a:t>
            </a:r>
            <a:endParaRPr lang="en-US" altLang="zh-TW" b="1" dirty="0" smtClean="0"/>
          </a:p>
          <a:p>
            <a:r>
              <a:rPr lang="zh-TW" altLang="en-US" b="1" dirty="0" smtClean="0"/>
              <a:t>成長上限</a:t>
            </a:r>
            <a:endParaRPr lang="en-US" altLang="zh-TW" b="1" dirty="0" smtClean="0"/>
          </a:p>
          <a:p>
            <a:r>
              <a:rPr lang="zh-TW" altLang="en-US" b="1" dirty="0" smtClean="0"/>
              <a:t>捨本逐末</a:t>
            </a:r>
            <a:endParaRPr lang="en-US" altLang="zh-TW" b="1" dirty="0" smtClean="0"/>
          </a:p>
          <a:p>
            <a:r>
              <a:rPr lang="zh-TW" altLang="en-US" b="1" dirty="0" smtClean="0"/>
              <a:t>目標侵蝕</a:t>
            </a:r>
            <a:endParaRPr lang="en-US" altLang="zh-TW" b="1" dirty="0" smtClean="0"/>
          </a:p>
          <a:p>
            <a:r>
              <a:rPr lang="zh-TW" altLang="en-US" b="1" dirty="0" smtClean="0"/>
              <a:t>惡性競爭</a:t>
            </a:r>
          </a:p>
        </p:txBody>
      </p:sp>
      <p:sp>
        <p:nvSpPr>
          <p:cNvPr id="507909" name="日期版面配置區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D71042C-E928-4D28-A765-3643FC7A73E6}" type="datetime1">
              <a:rPr lang="zh-TW" altLang="en-US" smtClean="0">
                <a:ea typeface="新細明體" charset="-120"/>
              </a:rPr>
              <a:pPr/>
              <a:t>2018/11/2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7911" name="頁尾版面配置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79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CEA07-6F24-454A-8F72-AEBD2806E4C2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57752" y="1785926"/>
            <a:ext cx="39766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富者愈富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共同的悲劇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飲鴆止渴</a:t>
            </a:r>
            <a:endParaRPr lang="en-US" altLang="zh-TW" sz="3200" b="1" kern="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成長與投資不足</a:t>
            </a:r>
            <a:endParaRPr lang="en-US" altLang="zh-TW" sz="3200" b="1" kern="0" dirty="0">
              <a:latin typeface="+mn-ea"/>
            </a:endParaRPr>
          </a:p>
        </p:txBody>
      </p:sp>
      <p:pic>
        <p:nvPicPr>
          <p:cNvPr id="17410" name="Picture 2" descr="http://www.epochtimes.com/i6/70521002131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7016"/>
          </a:xfrm>
        </p:spPr>
        <p:txBody>
          <a:bodyPr/>
          <a:lstStyle/>
          <a:p>
            <a:r>
              <a:rPr lang="zh-TW" altLang="en-US" dirty="0"/>
              <a:t>三十億元怎麼虧的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800" dirty="0" smtClean="0"/>
              <a:t>誰</a:t>
            </a:r>
            <a:r>
              <a:rPr lang="zh-TW" altLang="en-US" sz="2800" dirty="0"/>
              <a:t>都沒料到，造成華碩鉅大虧損的，居然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2007</a:t>
            </a:r>
            <a:r>
              <a:rPr lang="zh-TW" altLang="en-US" sz="2800" dirty="0" smtClean="0"/>
              <a:t>年</a:t>
            </a:r>
            <a:r>
              <a:rPr lang="zh-TW" altLang="en-US" sz="2800" dirty="0"/>
              <a:t>推出的殺手級武器──易</a:t>
            </a:r>
            <a:r>
              <a:rPr lang="en-US" altLang="zh-TW" sz="2800" dirty="0"/>
              <a:t>PC</a:t>
            </a:r>
            <a:r>
              <a:rPr lang="zh-TW" altLang="en-US" sz="2800" dirty="0"/>
              <a:t>（</a:t>
            </a:r>
            <a:r>
              <a:rPr lang="en-US" altLang="zh-TW" sz="2800" dirty="0" err="1" smtClean="0"/>
              <a:t>Eee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PC</a:t>
            </a:r>
            <a:r>
              <a:rPr lang="zh-TW" altLang="en-US" sz="2800" dirty="0" smtClean="0"/>
              <a:t>）：</a:t>
            </a:r>
            <a:endParaRPr lang="en-US" altLang="zh-TW" sz="2800" dirty="0" smtClean="0"/>
          </a:p>
          <a:p>
            <a:pPr lvl="1"/>
            <a:r>
              <a:rPr lang="zh-TW" altLang="zh-TW" sz="2600" dirty="0"/>
              <a:t>一、高估自己：華碩在這一年中的全勝，誤以為掌握全局，太迷信技術，造成天平傾斜，創新無法發揮最大效能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二</a:t>
            </a:r>
            <a:r>
              <a:rPr lang="zh-TW" altLang="zh-TW" sz="2600" dirty="0"/>
              <a:t>、低估對手：華碩創新在前，卻無力拉開與對手的差距，造成宏碁才花了半年就趕上華碩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一年的出貨量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三</a:t>
            </a:r>
            <a:r>
              <a:rPr lang="zh-TW" altLang="zh-TW" sz="2600" dirty="0"/>
              <a:t>、錯估情勢：在金融海嘯發生的前後，同業已經在準備過冬，華碩還活在春天的溫柔鄉，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預估出貨量比實際銷售多了四成，造成庫存暴增。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0418" name="Picture 2" descr="https://fbcdn-sphotos-h-a.akamaihd.net/hphotos-ak-ash4/524820_445554828867435_870243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72875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71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第五項修練：系統思考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2636912"/>
            <a:ext cx="2449016" cy="2611545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323528" y="1412776"/>
            <a:ext cx="5760640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 smtClean="0">
                <a:solidFill>
                  <a:srgbClr val="FFFFFF"/>
                </a:solidFill>
              </a:rPr>
              <a:t>系統思考</a:t>
            </a:r>
            <a:r>
              <a:rPr lang="en-US" altLang="zh-TW" sz="2800" dirty="0" smtClean="0">
                <a:solidFill>
                  <a:srgbClr val="FFFFFF"/>
                </a:solidFill>
              </a:rPr>
              <a:t>(Systems Thinking)</a:t>
            </a:r>
            <a:r>
              <a:rPr lang="zh-TW" altLang="zh-TW" sz="2800" dirty="0" smtClean="0">
                <a:solidFill>
                  <a:srgbClr val="FFFFFF"/>
                </a:solidFill>
              </a:rPr>
              <a:t>是針對某關心的事件</a:t>
            </a:r>
            <a:r>
              <a:rPr lang="en-US" altLang="zh-TW" sz="2800" dirty="0" smtClean="0">
                <a:solidFill>
                  <a:srgbClr val="FFFFFF"/>
                </a:solidFill>
              </a:rPr>
              <a:t>(event)</a:t>
            </a:r>
            <a:r>
              <a:rPr lang="zh-TW" altLang="zh-TW" sz="2800" dirty="0" smtClean="0">
                <a:solidFill>
                  <a:srgbClr val="FFFFFF"/>
                </a:solidFill>
              </a:rPr>
              <a:t>，在一段時間的觀察中，了解其特徵行為</a:t>
            </a:r>
            <a:r>
              <a:rPr lang="en-US" altLang="zh-TW" sz="2800" dirty="0" smtClean="0">
                <a:solidFill>
                  <a:srgbClr val="FFFFFF"/>
                </a:solidFill>
              </a:rPr>
              <a:t>(pattern)</a:t>
            </a:r>
            <a:r>
              <a:rPr lang="zh-TW" altLang="zh-TW" sz="2800" dirty="0" smtClean="0">
                <a:solidFill>
                  <a:srgbClr val="FFFFFF"/>
                </a:solidFill>
              </a:rPr>
              <a:t>，並由系統的觀點，挖掘其各項環環相扣的各項變項的結構關係</a:t>
            </a:r>
            <a:r>
              <a:rPr lang="en-US" altLang="zh-TW" sz="2800" dirty="0" smtClean="0">
                <a:solidFill>
                  <a:srgbClr val="FFFFFF"/>
                </a:solidFill>
              </a:rPr>
              <a:t>(structure)</a:t>
            </a:r>
            <a:r>
              <a:rPr lang="zh-TW" altLang="zh-TW" sz="2800" dirty="0" smtClean="0">
                <a:solidFill>
                  <a:srgbClr val="FFFFFF"/>
                </a:solidFill>
              </a:rPr>
              <a:t>，至終掌握到造成該事件的完整「系統」。系統思考者對事件的前因後果及其影響做全面性考量，並擴大個人的思考空間與時間，且把事件放在它所處的系統中思考</a:t>
            </a:r>
            <a:r>
              <a:rPr lang="zh-TW" altLang="en-US" sz="2800" dirty="0" smtClean="0">
                <a:solidFill>
                  <a:srgbClr val="FFFFFF"/>
                </a:solidFill>
              </a:rPr>
              <a:t>。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0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55" name="群組 54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3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3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" y="1052736"/>
            <a:ext cx="7714705" cy="51125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2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3013"/>
            <a:ext cx="6673924" cy="5105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6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4993" y="223120"/>
            <a:ext cx="8229600" cy="1143000"/>
          </a:xfrm>
        </p:spPr>
        <p:txBody>
          <a:bodyPr/>
          <a:lstStyle/>
          <a:p>
            <a:r>
              <a:rPr lang="zh-TW" altLang="en-US" dirty="0"/>
              <a:t>鐵達尼號</a:t>
            </a:r>
            <a:r>
              <a:rPr lang="zh-TW" altLang="en-US" dirty="0" smtClean="0"/>
              <a:t>沈船是意外嗎？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97160" y="1268760"/>
            <a:ext cx="8229600" cy="4898078"/>
          </a:xfrm>
        </p:spPr>
        <p:txBody>
          <a:bodyPr/>
          <a:lstStyle/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日，星期日，下午</a:t>
            </a:r>
            <a:r>
              <a:rPr lang="en-US" altLang="zh-TW" sz="1800" dirty="0"/>
              <a:t>1</a:t>
            </a:r>
            <a:r>
              <a:rPr lang="zh-TW" altLang="en-US" sz="1800" dirty="0"/>
              <a:t>時</a:t>
            </a:r>
            <a:r>
              <a:rPr lang="en-US" altLang="zh-TW" sz="1800" dirty="0"/>
              <a:t>45</a:t>
            </a:r>
            <a:r>
              <a:rPr lang="zh-TW" altLang="en-US" sz="1800" dirty="0"/>
              <a:t>分：收到自德國郵輪亞美利加號（</a:t>
            </a:r>
            <a:r>
              <a:rPr lang="en-US" altLang="zh-TW" sz="1800" dirty="0" err="1"/>
              <a:t>Amerika</a:t>
            </a:r>
            <a:r>
              <a:rPr lang="zh-TW" altLang="en-US" sz="1800" dirty="0"/>
              <a:t>）大型冰山（</a:t>
            </a:r>
            <a:r>
              <a:rPr lang="en-US" altLang="zh-TW" sz="1800" dirty="0"/>
              <a:t>Large iceberg</a:t>
            </a:r>
            <a:r>
              <a:rPr lang="zh-TW" altLang="en-US" sz="1800" dirty="0"/>
              <a:t>）</a:t>
            </a:r>
            <a:r>
              <a:rPr lang="zh-TW" altLang="en-US" sz="1800" b="1" dirty="0">
                <a:solidFill>
                  <a:srgbClr val="FFFF00"/>
                </a:solidFill>
              </a:rPr>
              <a:t>警告訊號</a:t>
            </a:r>
            <a:r>
              <a:rPr lang="zh-TW" altLang="en-US" sz="1800" dirty="0"/>
              <a:t>（</a:t>
            </a:r>
            <a:r>
              <a:rPr lang="en-US" altLang="zh-TW" sz="1800" dirty="0"/>
              <a:t>41° 27'N, 50° 8'W</a:t>
            </a:r>
            <a:r>
              <a:rPr lang="zh-TW" altLang="en-US" sz="1800" dirty="0"/>
              <a:t>），</a:t>
            </a:r>
            <a:r>
              <a:rPr lang="zh-TW" altLang="en-US" sz="1800" b="1" dirty="0">
                <a:solidFill>
                  <a:srgbClr val="FFFF00"/>
                </a:solidFill>
              </a:rPr>
              <a:t>但並沒有通知</a:t>
            </a:r>
            <a:r>
              <a:rPr lang="zh-TW" altLang="en-US" sz="1800" dirty="0"/>
              <a:t>艦橋控制人員。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時：控制塔及遙望台人員換班，交更備要：</a:t>
            </a:r>
            <a:r>
              <a:rPr lang="zh-TW" altLang="en-US" sz="1800" b="1" dirty="0">
                <a:solidFill>
                  <a:srgbClr val="FFFF00"/>
                </a:solidFill>
              </a:rPr>
              <a:t>密切留意出現在航道上冰山</a:t>
            </a:r>
            <a:r>
              <a:rPr lang="zh-TW" altLang="en-US" sz="1800" dirty="0"/>
              <a:t>，氣溫為華氏</a:t>
            </a:r>
            <a:r>
              <a:rPr lang="en-US" altLang="zh-TW" sz="1800" dirty="0"/>
              <a:t>32</a:t>
            </a:r>
            <a:r>
              <a:rPr lang="zh-TW" altLang="en-US" sz="1800" dirty="0"/>
              <a:t>度。天朗氣清。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</a:t>
            </a:r>
            <a:r>
              <a:rPr lang="en-US" altLang="zh-TW" sz="1800" dirty="0"/>
              <a:t>55</a:t>
            </a:r>
            <a:r>
              <a:rPr lang="zh-TW" altLang="en-US" sz="1800" dirty="0"/>
              <a:t>分：加州人號於距鐵達尼號以北</a:t>
            </a:r>
            <a:r>
              <a:rPr lang="en-US" altLang="zh-TW" sz="1800" dirty="0"/>
              <a:t>10</a:t>
            </a:r>
            <a:r>
              <a:rPr lang="zh-TW" altLang="en-US" sz="1800" dirty="0"/>
              <a:t>至</a:t>
            </a:r>
            <a:r>
              <a:rPr lang="en-US" altLang="zh-TW" sz="1800" dirty="0"/>
              <a:t>19</a:t>
            </a:r>
            <a:r>
              <a:rPr lang="zh-TW" altLang="en-US" sz="1800" dirty="0"/>
              <a:t>浬處的冰場前面停下，船長羅德下令停止航行，拋錨過夜</a:t>
            </a:r>
            <a:r>
              <a:rPr lang="en-US" altLang="zh-TW" sz="1800" dirty="0"/>
              <a:t>.</a:t>
            </a:r>
            <a:r>
              <a:rPr lang="zh-TW" altLang="en-US" sz="1800" dirty="0"/>
              <a:t>並向附近的所有航行船隻</a:t>
            </a:r>
            <a:r>
              <a:rPr lang="zh-TW" altLang="en-US" sz="1800" b="1" dirty="0">
                <a:solidFill>
                  <a:srgbClr val="FFFF00"/>
                </a:solidFill>
              </a:rPr>
              <a:t>發出警告</a:t>
            </a:r>
            <a:r>
              <a:rPr lang="zh-TW" altLang="en-US" sz="1800" dirty="0"/>
              <a:t>，當無線電訊號抵達鐵達尼號時，冰山警告卻被中斷並被粗魯的回應：「</a:t>
            </a:r>
            <a:r>
              <a:rPr lang="zh-TW" altLang="en-US" sz="1800" b="1" dirty="0">
                <a:solidFill>
                  <a:srgbClr val="FFFF00"/>
                </a:solidFill>
              </a:rPr>
              <a:t>勿搔擾！</a:t>
            </a:r>
            <a:r>
              <a:rPr lang="zh-TW" altLang="en-US" sz="1800" dirty="0"/>
              <a:t>住口吧！你已經干擾我的訊號了！我正向瑞斯角（位於紐芬蘭）發電報！</a:t>
            </a:r>
            <a:r>
              <a:rPr lang="zh-TW" altLang="en-US" sz="1800" dirty="0" smtClean="0"/>
              <a:t>」</a:t>
            </a:r>
            <a:endParaRPr lang="en-US" altLang="zh-TW" sz="1800" dirty="0" smtClean="0"/>
          </a:p>
          <a:p>
            <a:r>
              <a:rPr lang="zh-TW" altLang="en-US" sz="1800" dirty="0"/>
              <a:t>在</a:t>
            </a:r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</a:t>
            </a:r>
            <a:r>
              <a:rPr lang="en-US" altLang="zh-TW" sz="1800" dirty="0"/>
              <a:t>…..</a:t>
            </a:r>
            <a:r>
              <a:rPr lang="zh-TW" altLang="en-US" sz="1800" dirty="0"/>
              <a:t>晚上，船以</a:t>
            </a:r>
            <a:r>
              <a:rPr lang="en-US" altLang="zh-TW" sz="1800" dirty="0"/>
              <a:t>21.5</a:t>
            </a:r>
            <a:r>
              <a:rPr lang="zh-TW" altLang="en-US" sz="1800" dirty="0" smtClean="0"/>
              <a:t>節</a:t>
            </a:r>
            <a:r>
              <a:rPr lang="en-US" altLang="zh-TW" sz="1800" dirty="0" smtClean="0"/>
              <a:t>(38</a:t>
            </a:r>
            <a:r>
              <a:rPr lang="zh-TW" altLang="en-US" sz="1800" dirty="0" smtClean="0"/>
              <a:t>公里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的</a:t>
            </a:r>
            <a:r>
              <a:rPr lang="zh-TW" altLang="en-US" sz="1800" dirty="0"/>
              <a:t>速度行駛，而當晚因天氣寒冷，瞭望台人員的臉暴露在寒風中，</a:t>
            </a:r>
            <a:r>
              <a:rPr lang="zh-TW" altLang="en-US" sz="1800" b="1" dirty="0">
                <a:solidFill>
                  <a:srgbClr val="FFFF00"/>
                </a:solidFill>
              </a:rPr>
              <a:t>影響視線</a:t>
            </a:r>
            <a:r>
              <a:rPr lang="zh-TW" altLang="en-US" sz="1800" dirty="0"/>
              <a:t>，導致</a:t>
            </a:r>
            <a:r>
              <a:rPr lang="zh-TW" altLang="en-US" sz="1800" b="1" dirty="0">
                <a:solidFill>
                  <a:srgbClr val="FFFF00"/>
                </a:solidFill>
              </a:rPr>
              <a:t>過晚報知</a:t>
            </a:r>
            <a:r>
              <a:rPr lang="zh-TW" altLang="en-US" sz="1800" dirty="0"/>
              <a:t>前方有冰山，鐵達尼號因而撞上了冰山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sz="1800" dirty="0" smtClean="0"/>
              <a:t>在</a:t>
            </a:r>
            <a:r>
              <a:rPr lang="zh-TW" altLang="en-US" sz="1800" dirty="0"/>
              <a:t>與冰山碰撞的過程中，由於</a:t>
            </a:r>
            <a:r>
              <a:rPr lang="zh-TW" altLang="en-US" sz="1800" b="1" dirty="0">
                <a:solidFill>
                  <a:srgbClr val="FFFF00"/>
                </a:solidFill>
              </a:rPr>
              <a:t>判斷失誤</a:t>
            </a:r>
            <a:r>
              <a:rPr lang="zh-TW" altLang="en-US" sz="1800" dirty="0"/>
              <a:t>在</a:t>
            </a:r>
            <a:r>
              <a:rPr lang="zh-TW" altLang="en-US" sz="1800" b="1" dirty="0">
                <a:solidFill>
                  <a:srgbClr val="FFFF00"/>
                </a:solidFill>
              </a:rPr>
              <a:t>高速航行</a:t>
            </a:r>
            <a:r>
              <a:rPr lang="zh-TW" altLang="en-US" sz="1800" dirty="0"/>
              <a:t>下進行緊急轉彎，結果變成</a:t>
            </a:r>
            <a:r>
              <a:rPr lang="zh-TW" altLang="en-US" sz="1800" b="1" dirty="0">
                <a:solidFill>
                  <a:srgbClr val="FFFF00"/>
                </a:solidFill>
              </a:rPr>
              <a:t>轉彎加上前進</a:t>
            </a:r>
            <a:r>
              <a:rPr lang="zh-TW" altLang="en-US" sz="1800" dirty="0"/>
              <a:t>的同時，冰山撞擊了船體，導致</a:t>
            </a:r>
            <a:r>
              <a:rPr lang="zh-TW" altLang="en-US" sz="1800" b="1" dirty="0">
                <a:solidFill>
                  <a:srgbClr val="FFFF00"/>
                </a:solidFill>
              </a:rPr>
              <a:t>船底的鉚釘</a:t>
            </a:r>
            <a:r>
              <a:rPr lang="zh-TW" altLang="en-US" sz="1800" dirty="0"/>
              <a:t>承受不了撞擊因而</a:t>
            </a:r>
            <a:r>
              <a:rPr lang="zh-TW" altLang="en-US" sz="1800" dirty="0" smtClean="0"/>
              <a:t>毀壞。</a:t>
            </a:r>
            <a:endParaRPr lang="en-US" altLang="zh-TW" sz="1800" dirty="0" smtClean="0"/>
          </a:p>
          <a:p>
            <a:r>
              <a:rPr lang="zh-TW" altLang="en-US" sz="1800" dirty="0"/>
              <a:t>當時鐵達尼號水密艙最大承受</a:t>
            </a:r>
            <a:r>
              <a:rPr lang="zh-TW" altLang="en-US" sz="1800" b="1" dirty="0">
                <a:solidFill>
                  <a:srgbClr val="FFFF00"/>
                </a:solidFill>
              </a:rPr>
              <a:t>極限為</a:t>
            </a:r>
            <a:r>
              <a:rPr lang="en-US" altLang="zh-TW" sz="1800" b="1" dirty="0">
                <a:solidFill>
                  <a:srgbClr val="FFFF00"/>
                </a:solidFill>
              </a:rPr>
              <a:t>4</a:t>
            </a:r>
            <a:r>
              <a:rPr lang="zh-TW" altLang="en-US" sz="1800" b="1" dirty="0">
                <a:solidFill>
                  <a:srgbClr val="FFFF00"/>
                </a:solidFill>
              </a:rPr>
              <a:t>個</a:t>
            </a:r>
            <a:r>
              <a:rPr lang="zh-TW" altLang="en-US" sz="1800" dirty="0"/>
              <a:t>，而當時</a:t>
            </a:r>
            <a:r>
              <a:rPr lang="en-US" altLang="zh-TW" sz="1800" dirty="0"/>
              <a:t>5</a:t>
            </a:r>
            <a:r>
              <a:rPr lang="zh-TW" altLang="en-US" sz="1800" dirty="0"/>
              <a:t>個進水超過承受極限。</a:t>
            </a:r>
            <a:endParaRPr lang="en-US" altLang="zh-TW" sz="1800" dirty="0"/>
          </a:p>
          <a:p>
            <a:endParaRPr lang="zh-TW" altLang="en-US" sz="1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" name="Picture 2" descr="http://upload.wikimedia.org/wikipedia/commons/6/6e/St%C3%B6wer_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512168" cy="113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鐵達尼號的系統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77826" name="Picture 2" descr="http://pic.wenwen.soso.com/p/20090418/20090418155231-165153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44816" cy="4891649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56872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568952" cy="37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4993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1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鐵達尼號的系統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5" y="1143000"/>
            <a:ext cx="7112930" cy="51054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8389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功夫熊貓中的意外？沒有意外？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9394" name="Picture 2" descr="D:\李國光\教材\電影\功夫熊貓\那只是意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528392" cy="33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D:\李國光\教材\電影\功夫熊貓\世上沒有意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80" y="1124744"/>
            <a:ext cx="3430488" cy="33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4725144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所有我們所遇到的意外，從系統思考來看，其實所謂的意外早已由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『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系統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』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決定了，只是我們當時看不出來。例如鐵達尼號的沉船，從其系統思考來看，其實悲劇早就注定。反觀，諸葛亮</a:t>
            </a:r>
            <a:r>
              <a:rPr lang="zh-TW" altLang="en-US" sz="2000" b="1" dirty="0">
                <a:solidFill>
                  <a:srgbClr val="C00000"/>
                </a:solidFill>
              </a:rPr>
              <a:t>是歷史中最具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系統思考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的人物之一，我們耳熟能詳的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草船借箭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最能顯出孔明掌握了天文地理、人性心理、戰略兵法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等所構成的系統</a:t>
            </a:r>
            <a:r>
              <a:rPr lang="zh-TW" altLang="en-US" sz="2000" b="1" dirty="0">
                <a:solidFill>
                  <a:srgbClr val="C00000"/>
                </a:solidFill>
              </a:rPr>
              <a:t>，所以才能提出這樣的妙計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en-US" altLang="zh-TW" sz="20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altLang="zh-TW" sz="2000" b="1" dirty="0">
                <a:solidFill>
                  <a:srgbClr val="FF0000"/>
                </a:solidFill>
                <a:hlinkClick r:id="rId4"/>
              </a:rPr>
              <a:t>://www.youtube.com/watch?v=gyQzlQRtFhU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兩種社會</a:t>
            </a:r>
            <a:r>
              <a:rPr lang="zh-TW" altLang="en-US" dirty="0"/>
              <a:t>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9394" name="Picture 2" descr="C:\Users\USER\Downloads\三個和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896"/>
            <a:ext cx="3852245" cy="34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USER\Downloads\三個臭皮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56697" cy="3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013175"/>
            <a:ext cx="741682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系統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是</a:t>
            </a:r>
            <a:r>
              <a:rPr lang="zh-TW" altLang="en-US" b="1" dirty="0">
                <a:solidFill>
                  <a:srgbClr val="FFFFFF"/>
                </a:solidFill>
              </a:rPr>
              <a:t>以整體的形式運作，它表現</a:t>
            </a:r>
            <a:r>
              <a:rPr lang="zh-TW" altLang="en-US" b="1" dirty="0" smtClean="0">
                <a:solidFill>
                  <a:srgbClr val="FFFFFF"/>
                </a:solidFill>
              </a:rPr>
              <a:t>的</a:t>
            </a:r>
            <a:r>
              <a:rPr lang="zh-TW" altLang="en-US" b="1" dirty="0">
                <a:solidFill>
                  <a:srgbClr val="FFFFFF"/>
                </a:solidFill>
              </a:rPr>
              <a:t>外顯特質</a:t>
            </a:r>
            <a:r>
              <a:rPr lang="zh-TW" altLang="en-US" b="1" dirty="0" smtClean="0">
                <a:solidFill>
                  <a:srgbClr val="FFFFFF"/>
                </a:solidFill>
              </a:rPr>
              <a:t>是</a:t>
            </a:r>
            <a:r>
              <a:rPr lang="zh-TW" altLang="en-US" b="1" dirty="0">
                <a:solidFill>
                  <a:srgbClr val="FFFFFF"/>
                </a:solidFill>
              </a:rPr>
              <a:t>超越組成系統的</a:t>
            </a:r>
            <a:r>
              <a:rPr lang="zh-TW" altLang="en-US" b="1" dirty="0" smtClean="0">
                <a:solidFill>
                  <a:srgbClr val="FFFFFF"/>
                </a:solidFill>
              </a:rPr>
              <a:t>各個部分</a:t>
            </a:r>
            <a:r>
              <a:rPr lang="zh-TW" altLang="en-US" b="1" dirty="0">
                <a:solidFill>
                  <a:srgbClr val="FFFFFF"/>
                </a:solidFill>
              </a:rPr>
              <a:t>本身而具有的特有</a:t>
            </a:r>
            <a:r>
              <a:rPr lang="zh-TW" altLang="en-US" b="1" dirty="0" smtClean="0">
                <a:solidFill>
                  <a:srgbClr val="FFFFFF"/>
                </a:solidFill>
              </a:rPr>
              <a:t>性質。我們在組織裡可能會創造出</a:t>
            </a:r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三個和尚沒水喝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或</a:t>
            </a:r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三個臭皮匠勝過諸葛亮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兩種不同外顯特質的社會系統。值得深思的是，人又是如何造就出這些系統？</a:t>
            </a:r>
            <a:endParaRPr lang="zh-TW" alt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11" descr="j03365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9976" y="4903608"/>
            <a:ext cx="1114024" cy="13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6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736" y="5962382"/>
            <a:ext cx="51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hlinkClick r:id="rId2"/>
              </a:rPr>
              <a:t>https://insightmaker.com/insight/55297/Clone-of#</a:t>
            </a:r>
            <a:endParaRPr lang="zh-TW" altLang="en-US" dirty="0">
              <a:solidFill>
                <a:srgbClr val="FFFF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59"/>
            <a:ext cx="8767378" cy="46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三個和尚的社會系統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86103"/>
            <a:ext cx="8075409" cy="469075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329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系統思考的</a:t>
            </a:r>
            <a:r>
              <a:rPr lang="zh-TW" altLang="en-US" dirty="0"/>
              <a:t>意涵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600" dirty="0"/>
              <a:t>系統思考是以「因果回饋環路」及「時間滯延」為結構的動態整體思考，系統思考者對事件的前因後果及其影響做全面性考量，並擴大個人的思考空間與時間，且把事件放在它所處的系統中思考（胡國強，</a:t>
            </a:r>
            <a:r>
              <a:rPr lang="en-US" altLang="zh-TW" sz="2600" dirty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藉由系統思考的幫助，我們可以看到特定事件背後較整體的系統運作情形，而非片斷的部分狀況。</a:t>
            </a:r>
            <a:endParaRPr lang="en-US" altLang="zh-TW" sz="2600" dirty="0" smtClean="0"/>
          </a:p>
          <a:p>
            <a:r>
              <a:rPr lang="zh-TW" altLang="zh-TW" sz="2600" dirty="0" smtClean="0"/>
              <a:t>換言之，系統思考幫助我們了解，我們所面對的事件常常由各種因子交互影響的動環結構決定，並不是由片斷直線的因果關係決定。</a:t>
            </a:r>
            <a:endParaRPr lang="en-US" altLang="zh-TW" sz="2600" dirty="0" smtClean="0"/>
          </a:p>
          <a:p>
            <a:r>
              <a:rPr lang="zh-TW" altLang="zh-TW" sz="2600" dirty="0" smtClean="0"/>
              <a:t>因此系統思考可以讓我們更有遠見，幫助我們看清事實，而且不迷失於表象及一時的失與得之中。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三個和尚的社會系統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FF6F-D83F-40CC-9A79-776AAA8CC23A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58" y="1196752"/>
            <a:ext cx="5163421" cy="4776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04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掌握系統思考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0314-DA73-4EA9-A101-EB561754E5FC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066800" y="2057400"/>
          <a:ext cx="6781800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8" name="多媒體項目" r:id="rId5" imgW="1580760" imgH="1270440" progId="">
                  <p:embed/>
                </p:oleObj>
              </mc:Choice>
              <mc:Fallback>
                <p:oleObj name="多媒體項目" r:id="rId5" imgW="1580760" imgH="1270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781800" cy="358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268" name="Object 4"/>
          <p:cNvGraphicFramePr>
            <a:graphicFrameLocks noChangeAspect="1"/>
          </p:cNvGraphicFramePr>
          <p:nvPr/>
        </p:nvGraphicFramePr>
        <p:xfrm>
          <a:off x="1524000" y="2590800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9" name="多媒體項目" r:id="rId7" imgW="5371920" imgH="1949040" progId="">
                  <p:embed/>
                </p:oleObj>
              </mc:Choice>
              <mc:Fallback>
                <p:oleObj name="多媒體項目" r:id="rId7" imgW="5371920" imgH="194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269" name="AutoShape 5"/>
          <p:cNvSpPr>
            <a:spLocks noChangeArrowheads="1"/>
          </p:cNvSpPr>
          <p:nvPr/>
        </p:nvSpPr>
        <p:spPr bwMode="auto">
          <a:xfrm>
            <a:off x="6096000" y="1524000"/>
            <a:ext cx="1676400" cy="990600"/>
          </a:xfrm>
          <a:prstGeom prst="wedgeEllipseCallout">
            <a:avLst>
              <a:gd name="adj1" fmla="val -19412"/>
              <a:gd name="adj2" fmla="val 160097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TW" altLang="en-US" sz="4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豬！</a:t>
            </a:r>
            <a:endParaRPr lang="zh-TW" altLang="en-US" sz="40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4567-713F-4BB7-B9BD-052A12B961F5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129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sp>
        <p:nvSpPr>
          <p:cNvPr id="24581" name="Freeform 1027"/>
          <p:cNvSpPr>
            <a:spLocks/>
          </p:cNvSpPr>
          <p:nvPr/>
        </p:nvSpPr>
        <p:spPr bwMode="auto">
          <a:xfrm>
            <a:off x="1562100" y="1343025"/>
            <a:ext cx="5934075" cy="4602163"/>
          </a:xfrm>
          <a:custGeom>
            <a:avLst/>
            <a:gdLst>
              <a:gd name="T0" fmla="*/ 2147483647 w 3738"/>
              <a:gd name="T1" fmla="*/ 2147483647 h 2899"/>
              <a:gd name="T2" fmla="*/ 2147483647 w 3738"/>
              <a:gd name="T3" fmla="*/ 2147483647 h 2899"/>
              <a:gd name="T4" fmla="*/ 2147483647 w 3738"/>
              <a:gd name="T5" fmla="*/ 2147483647 h 2899"/>
              <a:gd name="T6" fmla="*/ 2147483647 w 3738"/>
              <a:gd name="T7" fmla="*/ 2147483647 h 2899"/>
              <a:gd name="T8" fmla="*/ 2147483647 w 3738"/>
              <a:gd name="T9" fmla="*/ 2147483647 h 2899"/>
              <a:gd name="T10" fmla="*/ 2147483647 w 3738"/>
              <a:gd name="T11" fmla="*/ 2147483647 h 2899"/>
              <a:gd name="T12" fmla="*/ 2147483647 w 3738"/>
              <a:gd name="T13" fmla="*/ 2147483647 h 2899"/>
              <a:gd name="T14" fmla="*/ 2147483647 w 3738"/>
              <a:gd name="T15" fmla="*/ 2147483647 h 2899"/>
              <a:gd name="T16" fmla="*/ 2147483647 w 3738"/>
              <a:gd name="T17" fmla="*/ 2147483647 h 2899"/>
              <a:gd name="T18" fmla="*/ 2147483647 w 3738"/>
              <a:gd name="T19" fmla="*/ 2147483647 h 2899"/>
              <a:gd name="T20" fmla="*/ 2147483647 w 3738"/>
              <a:gd name="T21" fmla="*/ 2147483647 h 2899"/>
              <a:gd name="T22" fmla="*/ 2147483647 w 3738"/>
              <a:gd name="T23" fmla="*/ 2147483647 h 2899"/>
              <a:gd name="T24" fmla="*/ 2147483647 w 3738"/>
              <a:gd name="T25" fmla="*/ 2147483647 h 2899"/>
              <a:gd name="T26" fmla="*/ 2147483647 w 3738"/>
              <a:gd name="T27" fmla="*/ 2147483647 h 2899"/>
              <a:gd name="T28" fmla="*/ 2147483647 w 3738"/>
              <a:gd name="T29" fmla="*/ 2147483647 h 2899"/>
              <a:gd name="T30" fmla="*/ 2147483647 w 3738"/>
              <a:gd name="T31" fmla="*/ 2147483647 h 2899"/>
              <a:gd name="T32" fmla="*/ 2147483647 w 3738"/>
              <a:gd name="T33" fmla="*/ 2147483647 h 2899"/>
              <a:gd name="T34" fmla="*/ 2147483647 w 3738"/>
              <a:gd name="T35" fmla="*/ 2147483647 h 2899"/>
              <a:gd name="T36" fmla="*/ 2147483647 w 3738"/>
              <a:gd name="T37" fmla="*/ 2147483647 h 2899"/>
              <a:gd name="T38" fmla="*/ 2147483647 w 3738"/>
              <a:gd name="T39" fmla="*/ 2147483647 h 2899"/>
              <a:gd name="T40" fmla="*/ 2147483647 w 3738"/>
              <a:gd name="T41" fmla="*/ 2147483647 h 2899"/>
              <a:gd name="T42" fmla="*/ 2147483647 w 3738"/>
              <a:gd name="T43" fmla="*/ 2147483647 h 2899"/>
              <a:gd name="T44" fmla="*/ 2147483647 w 3738"/>
              <a:gd name="T45" fmla="*/ 2147483647 h 2899"/>
              <a:gd name="T46" fmla="*/ 2147483647 w 3738"/>
              <a:gd name="T47" fmla="*/ 2147483647 h 2899"/>
              <a:gd name="T48" fmla="*/ 2147483647 w 3738"/>
              <a:gd name="T49" fmla="*/ 2147483647 h 2899"/>
              <a:gd name="T50" fmla="*/ 2147483647 w 3738"/>
              <a:gd name="T51" fmla="*/ 2147483647 h 2899"/>
              <a:gd name="T52" fmla="*/ 2147483647 w 3738"/>
              <a:gd name="T53" fmla="*/ 2147483647 h 2899"/>
              <a:gd name="T54" fmla="*/ 2147483647 w 3738"/>
              <a:gd name="T55" fmla="*/ 2147483647 h 2899"/>
              <a:gd name="T56" fmla="*/ 2147483647 w 3738"/>
              <a:gd name="T57" fmla="*/ 2147483647 h 2899"/>
              <a:gd name="T58" fmla="*/ 2147483647 w 3738"/>
              <a:gd name="T59" fmla="*/ 2147483647 h 2899"/>
              <a:gd name="T60" fmla="*/ 2147483647 w 3738"/>
              <a:gd name="T61" fmla="*/ 2147483647 h 2899"/>
              <a:gd name="T62" fmla="*/ 2147483647 w 3738"/>
              <a:gd name="T63" fmla="*/ 2147483647 h 2899"/>
              <a:gd name="T64" fmla="*/ 2147483647 w 3738"/>
              <a:gd name="T65" fmla="*/ 2147483647 h 2899"/>
              <a:gd name="T66" fmla="*/ 2147483647 w 3738"/>
              <a:gd name="T67" fmla="*/ 2147483647 h 2899"/>
              <a:gd name="T68" fmla="*/ 2147483647 w 3738"/>
              <a:gd name="T69" fmla="*/ 2147483647 h 2899"/>
              <a:gd name="T70" fmla="*/ 2147483647 w 3738"/>
              <a:gd name="T71" fmla="*/ 2147483647 h 2899"/>
              <a:gd name="T72" fmla="*/ 2147483647 w 3738"/>
              <a:gd name="T73" fmla="*/ 2147483647 h 2899"/>
              <a:gd name="T74" fmla="*/ 2147483647 w 3738"/>
              <a:gd name="T75" fmla="*/ 2147483647 h 2899"/>
              <a:gd name="T76" fmla="*/ 2147483647 w 3738"/>
              <a:gd name="T77" fmla="*/ 0 h 2899"/>
              <a:gd name="T78" fmla="*/ 2147483647 w 3738"/>
              <a:gd name="T79" fmla="*/ 2147483647 h 2899"/>
              <a:gd name="T80" fmla="*/ 2147483647 w 3738"/>
              <a:gd name="T81" fmla="*/ 2147483647 h 2899"/>
              <a:gd name="T82" fmla="*/ 2147483647 w 3738"/>
              <a:gd name="T83" fmla="*/ 2147483647 h 2899"/>
              <a:gd name="T84" fmla="*/ 2147483647 w 3738"/>
              <a:gd name="T85" fmla="*/ 2147483647 h 2899"/>
              <a:gd name="T86" fmla="*/ 2147483647 w 3738"/>
              <a:gd name="T87" fmla="*/ 2147483647 h 2899"/>
              <a:gd name="T88" fmla="*/ 2147483647 w 3738"/>
              <a:gd name="T89" fmla="*/ 2147483647 h 2899"/>
              <a:gd name="T90" fmla="*/ 2147483647 w 3738"/>
              <a:gd name="T91" fmla="*/ 2147483647 h 2899"/>
              <a:gd name="T92" fmla="*/ 2147483647 w 3738"/>
              <a:gd name="T93" fmla="*/ 2147483647 h 2899"/>
              <a:gd name="T94" fmla="*/ 2147483647 w 3738"/>
              <a:gd name="T95" fmla="*/ 2147483647 h 2899"/>
              <a:gd name="T96" fmla="*/ 2147483647 w 3738"/>
              <a:gd name="T97" fmla="*/ 2147483647 h 2899"/>
              <a:gd name="T98" fmla="*/ 2147483647 w 3738"/>
              <a:gd name="T99" fmla="*/ 2147483647 h 2899"/>
              <a:gd name="T100" fmla="*/ 2147483647 w 3738"/>
              <a:gd name="T101" fmla="*/ 2147483647 h 2899"/>
              <a:gd name="T102" fmla="*/ 2147483647 w 3738"/>
              <a:gd name="T103" fmla="*/ 2147483647 h 2899"/>
              <a:gd name="T104" fmla="*/ 2147483647 w 3738"/>
              <a:gd name="T105" fmla="*/ 2147483647 h 2899"/>
              <a:gd name="T106" fmla="*/ 2147483647 w 3738"/>
              <a:gd name="T107" fmla="*/ 2147483647 h 2899"/>
              <a:gd name="T108" fmla="*/ 2147483647 w 3738"/>
              <a:gd name="T109" fmla="*/ 2147483647 h 2899"/>
              <a:gd name="T110" fmla="*/ 2147483647 w 3738"/>
              <a:gd name="T111" fmla="*/ 2147483647 h 2899"/>
              <a:gd name="T112" fmla="*/ 2147483647 w 3738"/>
              <a:gd name="T113" fmla="*/ 2147483647 h 2899"/>
              <a:gd name="T114" fmla="*/ 2147483647 w 3738"/>
              <a:gd name="T115" fmla="*/ 2147483647 h 2899"/>
              <a:gd name="T116" fmla="*/ 2147483647 w 3738"/>
              <a:gd name="T117" fmla="*/ 2147483647 h 2899"/>
              <a:gd name="T118" fmla="*/ 2147483647 w 3738"/>
              <a:gd name="T119" fmla="*/ 2147483647 h 2899"/>
              <a:gd name="T120" fmla="*/ 2147483647 w 3738"/>
              <a:gd name="T121" fmla="*/ 2147483647 h 2899"/>
              <a:gd name="T122" fmla="*/ 2147483647 w 3738"/>
              <a:gd name="T123" fmla="*/ 2147483647 h 28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8"/>
              <a:gd name="T187" fmla="*/ 0 h 2899"/>
              <a:gd name="T188" fmla="*/ 3738 w 3738"/>
              <a:gd name="T189" fmla="*/ 2899 h 28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8" h="2899">
                <a:moveTo>
                  <a:pt x="13" y="2884"/>
                </a:moveTo>
                <a:lnTo>
                  <a:pt x="7" y="2678"/>
                </a:lnTo>
                <a:lnTo>
                  <a:pt x="9" y="2432"/>
                </a:lnTo>
                <a:lnTo>
                  <a:pt x="18" y="2185"/>
                </a:lnTo>
                <a:lnTo>
                  <a:pt x="24" y="1975"/>
                </a:lnTo>
                <a:lnTo>
                  <a:pt x="26" y="1670"/>
                </a:lnTo>
                <a:lnTo>
                  <a:pt x="18" y="1363"/>
                </a:lnTo>
                <a:lnTo>
                  <a:pt x="7" y="1056"/>
                </a:lnTo>
                <a:lnTo>
                  <a:pt x="3" y="751"/>
                </a:lnTo>
                <a:lnTo>
                  <a:pt x="3" y="569"/>
                </a:lnTo>
                <a:lnTo>
                  <a:pt x="0" y="385"/>
                </a:lnTo>
                <a:lnTo>
                  <a:pt x="3" y="201"/>
                </a:lnTo>
                <a:lnTo>
                  <a:pt x="11" y="19"/>
                </a:lnTo>
                <a:lnTo>
                  <a:pt x="78" y="19"/>
                </a:lnTo>
                <a:lnTo>
                  <a:pt x="146" y="22"/>
                </a:lnTo>
                <a:lnTo>
                  <a:pt x="213" y="22"/>
                </a:lnTo>
                <a:lnTo>
                  <a:pt x="282" y="22"/>
                </a:lnTo>
                <a:lnTo>
                  <a:pt x="349" y="22"/>
                </a:lnTo>
                <a:lnTo>
                  <a:pt x="416" y="22"/>
                </a:lnTo>
                <a:lnTo>
                  <a:pt x="483" y="22"/>
                </a:lnTo>
                <a:lnTo>
                  <a:pt x="551" y="22"/>
                </a:lnTo>
                <a:lnTo>
                  <a:pt x="618" y="22"/>
                </a:lnTo>
                <a:lnTo>
                  <a:pt x="687" y="22"/>
                </a:lnTo>
                <a:lnTo>
                  <a:pt x="754" y="22"/>
                </a:lnTo>
                <a:lnTo>
                  <a:pt x="821" y="19"/>
                </a:lnTo>
                <a:lnTo>
                  <a:pt x="888" y="19"/>
                </a:lnTo>
                <a:lnTo>
                  <a:pt x="955" y="19"/>
                </a:lnTo>
                <a:lnTo>
                  <a:pt x="1023" y="19"/>
                </a:lnTo>
                <a:lnTo>
                  <a:pt x="1092" y="17"/>
                </a:lnTo>
                <a:lnTo>
                  <a:pt x="1159" y="17"/>
                </a:lnTo>
                <a:lnTo>
                  <a:pt x="1226" y="17"/>
                </a:lnTo>
                <a:lnTo>
                  <a:pt x="1293" y="17"/>
                </a:lnTo>
                <a:lnTo>
                  <a:pt x="1360" y="15"/>
                </a:lnTo>
                <a:lnTo>
                  <a:pt x="1430" y="15"/>
                </a:lnTo>
                <a:lnTo>
                  <a:pt x="1497" y="15"/>
                </a:lnTo>
                <a:lnTo>
                  <a:pt x="1564" y="13"/>
                </a:lnTo>
                <a:lnTo>
                  <a:pt x="1631" y="13"/>
                </a:lnTo>
                <a:lnTo>
                  <a:pt x="1698" y="13"/>
                </a:lnTo>
                <a:lnTo>
                  <a:pt x="1767" y="13"/>
                </a:lnTo>
                <a:lnTo>
                  <a:pt x="1835" y="13"/>
                </a:lnTo>
                <a:lnTo>
                  <a:pt x="1902" y="11"/>
                </a:lnTo>
                <a:lnTo>
                  <a:pt x="1969" y="11"/>
                </a:lnTo>
                <a:lnTo>
                  <a:pt x="2038" y="11"/>
                </a:lnTo>
                <a:lnTo>
                  <a:pt x="2105" y="11"/>
                </a:lnTo>
                <a:lnTo>
                  <a:pt x="2172" y="11"/>
                </a:lnTo>
                <a:lnTo>
                  <a:pt x="2220" y="11"/>
                </a:lnTo>
                <a:lnTo>
                  <a:pt x="2268" y="11"/>
                </a:lnTo>
                <a:lnTo>
                  <a:pt x="2317" y="11"/>
                </a:lnTo>
                <a:lnTo>
                  <a:pt x="2365" y="11"/>
                </a:lnTo>
                <a:lnTo>
                  <a:pt x="2413" y="13"/>
                </a:lnTo>
                <a:lnTo>
                  <a:pt x="2463" y="13"/>
                </a:lnTo>
                <a:lnTo>
                  <a:pt x="2510" y="13"/>
                </a:lnTo>
                <a:lnTo>
                  <a:pt x="2560" y="15"/>
                </a:lnTo>
                <a:lnTo>
                  <a:pt x="2608" y="15"/>
                </a:lnTo>
                <a:lnTo>
                  <a:pt x="2657" y="15"/>
                </a:lnTo>
                <a:lnTo>
                  <a:pt x="2705" y="17"/>
                </a:lnTo>
                <a:lnTo>
                  <a:pt x="2755" y="17"/>
                </a:lnTo>
                <a:lnTo>
                  <a:pt x="2803" y="17"/>
                </a:lnTo>
                <a:lnTo>
                  <a:pt x="2852" y="17"/>
                </a:lnTo>
                <a:lnTo>
                  <a:pt x="2900" y="19"/>
                </a:lnTo>
                <a:lnTo>
                  <a:pt x="2950" y="19"/>
                </a:lnTo>
                <a:lnTo>
                  <a:pt x="2997" y="19"/>
                </a:lnTo>
                <a:lnTo>
                  <a:pt x="3047" y="19"/>
                </a:lnTo>
                <a:lnTo>
                  <a:pt x="3097" y="19"/>
                </a:lnTo>
                <a:lnTo>
                  <a:pt x="3145" y="19"/>
                </a:lnTo>
                <a:lnTo>
                  <a:pt x="3194" y="19"/>
                </a:lnTo>
                <a:lnTo>
                  <a:pt x="3242" y="19"/>
                </a:lnTo>
                <a:lnTo>
                  <a:pt x="3292" y="17"/>
                </a:lnTo>
                <a:lnTo>
                  <a:pt x="3340" y="17"/>
                </a:lnTo>
                <a:lnTo>
                  <a:pt x="3387" y="15"/>
                </a:lnTo>
                <a:lnTo>
                  <a:pt x="3437" y="15"/>
                </a:lnTo>
                <a:lnTo>
                  <a:pt x="3485" y="13"/>
                </a:lnTo>
                <a:lnTo>
                  <a:pt x="3532" y="11"/>
                </a:lnTo>
                <a:lnTo>
                  <a:pt x="3582" y="9"/>
                </a:lnTo>
                <a:lnTo>
                  <a:pt x="3630" y="6"/>
                </a:lnTo>
                <a:lnTo>
                  <a:pt x="3677" y="4"/>
                </a:lnTo>
                <a:lnTo>
                  <a:pt x="3725" y="0"/>
                </a:lnTo>
                <a:lnTo>
                  <a:pt x="3729" y="0"/>
                </a:lnTo>
                <a:lnTo>
                  <a:pt x="3732" y="2"/>
                </a:lnTo>
                <a:lnTo>
                  <a:pt x="3736" y="6"/>
                </a:lnTo>
                <a:lnTo>
                  <a:pt x="3738" y="9"/>
                </a:lnTo>
                <a:lnTo>
                  <a:pt x="3727" y="573"/>
                </a:lnTo>
                <a:lnTo>
                  <a:pt x="3725" y="1138"/>
                </a:lnTo>
                <a:lnTo>
                  <a:pt x="3727" y="1705"/>
                </a:lnTo>
                <a:lnTo>
                  <a:pt x="3729" y="2269"/>
                </a:lnTo>
                <a:lnTo>
                  <a:pt x="3727" y="2412"/>
                </a:lnTo>
                <a:lnTo>
                  <a:pt x="3723" y="2553"/>
                </a:lnTo>
                <a:lnTo>
                  <a:pt x="3723" y="2695"/>
                </a:lnTo>
                <a:lnTo>
                  <a:pt x="3727" y="2838"/>
                </a:lnTo>
                <a:lnTo>
                  <a:pt x="3727" y="2847"/>
                </a:lnTo>
                <a:lnTo>
                  <a:pt x="3725" y="2862"/>
                </a:lnTo>
                <a:lnTo>
                  <a:pt x="3721" y="2875"/>
                </a:lnTo>
                <a:lnTo>
                  <a:pt x="3716" y="2882"/>
                </a:lnTo>
                <a:lnTo>
                  <a:pt x="3675" y="2884"/>
                </a:lnTo>
                <a:lnTo>
                  <a:pt x="3619" y="2884"/>
                </a:lnTo>
                <a:lnTo>
                  <a:pt x="3550" y="2886"/>
                </a:lnTo>
                <a:lnTo>
                  <a:pt x="3465" y="2888"/>
                </a:lnTo>
                <a:lnTo>
                  <a:pt x="3368" y="2888"/>
                </a:lnTo>
                <a:lnTo>
                  <a:pt x="3257" y="2890"/>
                </a:lnTo>
                <a:lnTo>
                  <a:pt x="3138" y="2892"/>
                </a:lnTo>
                <a:lnTo>
                  <a:pt x="3010" y="2892"/>
                </a:lnTo>
                <a:lnTo>
                  <a:pt x="2874" y="2895"/>
                </a:lnTo>
                <a:lnTo>
                  <a:pt x="2729" y="2895"/>
                </a:lnTo>
                <a:lnTo>
                  <a:pt x="2580" y="2897"/>
                </a:lnTo>
                <a:lnTo>
                  <a:pt x="2426" y="2897"/>
                </a:lnTo>
                <a:lnTo>
                  <a:pt x="2266" y="2897"/>
                </a:lnTo>
                <a:lnTo>
                  <a:pt x="2105" y="2899"/>
                </a:lnTo>
                <a:lnTo>
                  <a:pt x="1943" y="2899"/>
                </a:lnTo>
                <a:lnTo>
                  <a:pt x="1780" y="2899"/>
                </a:lnTo>
                <a:lnTo>
                  <a:pt x="1618" y="2899"/>
                </a:lnTo>
                <a:lnTo>
                  <a:pt x="1456" y="2899"/>
                </a:lnTo>
                <a:lnTo>
                  <a:pt x="1300" y="2899"/>
                </a:lnTo>
                <a:lnTo>
                  <a:pt x="1146" y="2899"/>
                </a:lnTo>
                <a:lnTo>
                  <a:pt x="997" y="2899"/>
                </a:lnTo>
                <a:lnTo>
                  <a:pt x="854" y="2899"/>
                </a:lnTo>
                <a:lnTo>
                  <a:pt x="719" y="2897"/>
                </a:lnTo>
                <a:lnTo>
                  <a:pt x="592" y="2897"/>
                </a:lnTo>
                <a:lnTo>
                  <a:pt x="475" y="2897"/>
                </a:lnTo>
                <a:lnTo>
                  <a:pt x="369" y="2895"/>
                </a:lnTo>
                <a:lnTo>
                  <a:pt x="273" y="2892"/>
                </a:lnTo>
                <a:lnTo>
                  <a:pt x="191" y="2892"/>
                </a:lnTo>
                <a:lnTo>
                  <a:pt x="124" y="2890"/>
                </a:lnTo>
                <a:lnTo>
                  <a:pt x="70" y="2888"/>
                </a:lnTo>
                <a:lnTo>
                  <a:pt x="33" y="2886"/>
                </a:lnTo>
                <a:lnTo>
                  <a:pt x="13" y="28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2" name="Freeform 1028"/>
          <p:cNvSpPr>
            <a:spLocks/>
          </p:cNvSpPr>
          <p:nvPr/>
        </p:nvSpPr>
        <p:spPr bwMode="auto">
          <a:xfrm>
            <a:off x="1620838" y="1377950"/>
            <a:ext cx="5848350" cy="4543425"/>
          </a:xfrm>
          <a:custGeom>
            <a:avLst/>
            <a:gdLst>
              <a:gd name="T0" fmla="*/ 2147483647 w 3684"/>
              <a:gd name="T1" fmla="*/ 2147483647 h 2862"/>
              <a:gd name="T2" fmla="*/ 2147483647 w 3684"/>
              <a:gd name="T3" fmla="*/ 2147483647 h 2862"/>
              <a:gd name="T4" fmla="*/ 2147483647 w 3684"/>
              <a:gd name="T5" fmla="*/ 2147483647 h 2862"/>
              <a:gd name="T6" fmla="*/ 2147483647 w 3684"/>
              <a:gd name="T7" fmla="*/ 2147483647 h 2862"/>
              <a:gd name="T8" fmla="*/ 2147483647 w 3684"/>
              <a:gd name="T9" fmla="*/ 2147483647 h 2862"/>
              <a:gd name="T10" fmla="*/ 2147483647 w 3684"/>
              <a:gd name="T11" fmla="*/ 2147483647 h 2862"/>
              <a:gd name="T12" fmla="*/ 2147483647 w 3684"/>
              <a:gd name="T13" fmla="*/ 2147483647 h 2862"/>
              <a:gd name="T14" fmla="*/ 2147483647 w 3684"/>
              <a:gd name="T15" fmla="*/ 2147483647 h 2862"/>
              <a:gd name="T16" fmla="*/ 2147483647 w 3684"/>
              <a:gd name="T17" fmla="*/ 2147483647 h 2862"/>
              <a:gd name="T18" fmla="*/ 2147483647 w 3684"/>
              <a:gd name="T19" fmla="*/ 2147483647 h 2862"/>
              <a:gd name="T20" fmla="*/ 2147483647 w 3684"/>
              <a:gd name="T21" fmla="*/ 2147483647 h 2862"/>
              <a:gd name="T22" fmla="*/ 2147483647 w 3684"/>
              <a:gd name="T23" fmla="*/ 0 h 2862"/>
              <a:gd name="T24" fmla="*/ 2147483647 w 3684"/>
              <a:gd name="T25" fmla="*/ 2147483647 h 2862"/>
              <a:gd name="T26" fmla="*/ 2147483647 w 3684"/>
              <a:gd name="T27" fmla="*/ 2147483647 h 2862"/>
              <a:gd name="T28" fmla="*/ 2147483647 w 3684"/>
              <a:gd name="T29" fmla="*/ 2147483647 h 2862"/>
              <a:gd name="T30" fmla="*/ 2147483647 w 3684"/>
              <a:gd name="T31" fmla="*/ 2147483647 h 2862"/>
              <a:gd name="T32" fmla="*/ 2147483647 w 3684"/>
              <a:gd name="T33" fmla="*/ 2147483647 h 2862"/>
              <a:gd name="T34" fmla="*/ 2147483647 w 3684"/>
              <a:gd name="T35" fmla="*/ 2147483647 h 2862"/>
              <a:gd name="T36" fmla="*/ 2147483647 w 3684"/>
              <a:gd name="T37" fmla="*/ 2147483647 h 2862"/>
              <a:gd name="T38" fmla="*/ 2147483647 w 3684"/>
              <a:gd name="T39" fmla="*/ 2147483647 h 2862"/>
              <a:gd name="T40" fmla="*/ 2147483647 w 3684"/>
              <a:gd name="T41" fmla="*/ 2147483647 h 2862"/>
              <a:gd name="T42" fmla="*/ 2147483647 w 3684"/>
              <a:gd name="T43" fmla="*/ 2147483647 h 2862"/>
              <a:gd name="T44" fmla="*/ 2147483647 w 3684"/>
              <a:gd name="T45" fmla="*/ 2147483647 h 2862"/>
              <a:gd name="T46" fmla="*/ 2147483647 w 3684"/>
              <a:gd name="T47" fmla="*/ 2147483647 h 2862"/>
              <a:gd name="T48" fmla="*/ 2147483647 w 3684"/>
              <a:gd name="T49" fmla="*/ 2147483647 h 2862"/>
              <a:gd name="T50" fmla="*/ 2147483647 w 3684"/>
              <a:gd name="T51" fmla="*/ 2147483647 h 2862"/>
              <a:gd name="T52" fmla="*/ 2147483647 w 3684"/>
              <a:gd name="T53" fmla="*/ 2147483647 h 2862"/>
              <a:gd name="T54" fmla="*/ 2147483647 w 3684"/>
              <a:gd name="T55" fmla="*/ 2147483647 h 2862"/>
              <a:gd name="T56" fmla="*/ 2147483647 w 3684"/>
              <a:gd name="T57" fmla="*/ 2147483647 h 2862"/>
              <a:gd name="T58" fmla="*/ 2147483647 w 3684"/>
              <a:gd name="T59" fmla="*/ 2147483647 h 2862"/>
              <a:gd name="T60" fmla="*/ 2147483647 w 3684"/>
              <a:gd name="T61" fmla="*/ 2147483647 h 2862"/>
              <a:gd name="T62" fmla="*/ 2147483647 w 3684"/>
              <a:gd name="T63" fmla="*/ 2147483647 h 2862"/>
              <a:gd name="T64" fmla="*/ 2147483647 w 3684"/>
              <a:gd name="T65" fmla="*/ 2147483647 h 2862"/>
              <a:gd name="T66" fmla="*/ 2147483647 w 3684"/>
              <a:gd name="T67" fmla="*/ 2147483647 h 2862"/>
              <a:gd name="T68" fmla="*/ 2147483647 w 3684"/>
              <a:gd name="T69" fmla="*/ 2147483647 h 2862"/>
              <a:gd name="T70" fmla="*/ 2147483647 w 3684"/>
              <a:gd name="T71" fmla="*/ 2147483647 h 2862"/>
              <a:gd name="T72" fmla="*/ 2147483647 w 3684"/>
              <a:gd name="T73" fmla="*/ 2147483647 h 2862"/>
              <a:gd name="T74" fmla="*/ 2147483647 w 3684"/>
              <a:gd name="T75" fmla="*/ 2147483647 h 2862"/>
              <a:gd name="T76" fmla="*/ 2147483647 w 3684"/>
              <a:gd name="T77" fmla="*/ 2147483647 h 2862"/>
              <a:gd name="T78" fmla="*/ 2147483647 w 3684"/>
              <a:gd name="T79" fmla="*/ 2147483647 h 2862"/>
              <a:gd name="T80" fmla="*/ 2147483647 w 3684"/>
              <a:gd name="T81" fmla="*/ 2147483647 h 2862"/>
              <a:gd name="T82" fmla="*/ 2147483647 w 3684"/>
              <a:gd name="T83" fmla="*/ 2147483647 h 2862"/>
              <a:gd name="T84" fmla="*/ 2147483647 w 3684"/>
              <a:gd name="T85" fmla="*/ 2147483647 h 2862"/>
              <a:gd name="T86" fmla="*/ 2147483647 w 3684"/>
              <a:gd name="T87" fmla="*/ 2147483647 h 2862"/>
              <a:gd name="T88" fmla="*/ 2147483647 w 3684"/>
              <a:gd name="T89" fmla="*/ 2147483647 h 2862"/>
              <a:gd name="T90" fmla="*/ 2147483647 w 3684"/>
              <a:gd name="T91" fmla="*/ 2147483647 h 2862"/>
              <a:gd name="T92" fmla="*/ 2147483647 w 3684"/>
              <a:gd name="T93" fmla="*/ 2147483647 h 2862"/>
              <a:gd name="T94" fmla="*/ 2147483647 w 3684"/>
              <a:gd name="T95" fmla="*/ 2147483647 h 2862"/>
              <a:gd name="T96" fmla="*/ 2147483647 w 3684"/>
              <a:gd name="T97" fmla="*/ 2147483647 h 2862"/>
              <a:gd name="T98" fmla="*/ 2147483647 w 3684"/>
              <a:gd name="T99" fmla="*/ 2147483647 h 2862"/>
              <a:gd name="T100" fmla="*/ 2147483647 w 3684"/>
              <a:gd name="T101" fmla="*/ 2147483647 h 2862"/>
              <a:gd name="T102" fmla="*/ 2147483647 w 3684"/>
              <a:gd name="T103" fmla="*/ 2147483647 h 2862"/>
              <a:gd name="T104" fmla="*/ 2147483647 w 3684"/>
              <a:gd name="T105" fmla="*/ 2147483647 h 2862"/>
              <a:gd name="T106" fmla="*/ 2147483647 w 3684"/>
              <a:gd name="T107" fmla="*/ 2147483647 h 2862"/>
              <a:gd name="T108" fmla="*/ 2147483647 w 3684"/>
              <a:gd name="T109" fmla="*/ 2147483647 h 2862"/>
              <a:gd name="T110" fmla="*/ 2147483647 w 3684"/>
              <a:gd name="T111" fmla="*/ 2147483647 h 2862"/>
              <a:gd name="T112" fmla="*/ 2147483647 w 3684"/>
              <a:gd name="T113" fmla="*/ 2147483647 h 2862"/>
              <a:gd name="T114" fmla="*/ 2147483647 w 3684"/>
              <a:gd name="T115" fmla="*/ 2147483647 h 2862"/>
              <a:gd name="T116" fmla="*/ 2147483647 w 3684"/>
              <a:gd name="T117" fmla="*/ 2147483647 h 2862"/>
              <a:gd name="T118" fmla="*/ 2147483647 w 3684"/>
              <a:gd name="T119" fmla="*/ 2147483647 h 2862"/>
              <a:gd name="T120" fmla="*/ 2147483647 w 3684"/>
              <a:gd name="T121" fmla="*/ 2147483647 h 2862"/>
              <a:gd name="T122" fmla="*/ 2147483647 w 3684"/>
              <a:gd name="T123" fmla="*/ 2147483647 h 2862"/>
              <a:gd name="T124" fmla="*/ 2147483647 w 3684"/>
              <a:gd name="T125" fmla="*/ 2147483647 h 28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84"/>
              <a:gd name="T190" fmla="*/ 0 h 2862"/>
              <a:gd name="T191" fmla="*/ 3684 w 3684"/>
              <a:gd name="T192" fmla="*/ 2862 h 28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84" h="2862">
                <a:moveTo>
                  <a:pt x="0" y="2842"/>
                </a:moveTo>
                <a:lnTo>
                  <a:pt x="2" y="1185"/>
                </a:lnTo>
                <a:lnTo>
                  <a:pt x="80" y="1168"/>
                </a:lnTo>
                <a:lnTo>
                  <a:pt x="165" y="1151"/>
                </a:lnTo>
                <a:lnTo>
                  <a:pt x="254" y="1131"/>
                </a:lnTo>
                <a:lnTo>
                  <a:pt x="351" y="1112"/>
                </a:lnTo>
                <a:lnTo>
                  <a:pt x="453" y="1092"/>
                </a:lnTo>
                <a:lnTo>
                  <a:pt x="559" y="1073"/>
                </a:lnTo>
                <a:lnTo>
                  <a:pt x="669" y="1051"/>
                </a:lnTo>
                <a:lnTo>
                  <a:pt x="784" y="1029"/>
                </a:lnTo>
                <a:lnTo>
                  <a:pt x="903" y="1006"/>
                </a:lnTo>
                <a:lnTo>
                  <a:pt x="1022" y="982"/>
                </a:lnTo>
                <a:lnTo>
                  <a:pt x="1144" y="956"/>
                </a:lnTo>
                <a:lnTo>
                  <a:pt x="1267" y="928"/>
                </a:lnTo>
                <a:lnTo>
                  <a:pt x="1393" y="900"/>
                </a:lnTo>
                <a:lnTo>
                  <a:pt x="1518" y="871"/>
                </a:lnTo>
                <a:lnTo>
                  <a:pt x="1642" y="839"/>
                </a:lnTo>
                <a:lnTo>
                  <a:pt x="1765" y="807"/>
                </a:lnTo>
                <a:lnTo>
                  <a:pt x="1889" y="772"/>
                </a:lnTo>
                <a:lnTo>
                  <a:pt x="2008" y="737"/>
                </a:lnTo>
                <a:lnTo>
                  <a:pt x="2127" y="698"/>
                </a:lnTo>
                <a:lnTo>
                  <a:pt x="2242" y="659"/>
                </a:lnTo>
                <a:lnTo>
                  <a:pt x="2352" y="618"/>
                </a:lnTo>
                <a:lnTo>
                  <a:pt x="2460" y="573"/>
                </a:lnTo>
                <a:lnTo>
                  <a:pt x="2562" y="527"/>
                </a:lnTo>
                <a:lnTo>
                  <a:pt x="2659" y="480"/>
                </a:lnTo>
                <a:lnTo>
                  <a:pt x="2750" y="428"/>
                </a:lnTo>
                <a:lnTo>
                  <a:pt x="2835" y="376"/>
                </a:lnTo>
                <a:lnTo>
                  <a:pt x="2913" y="320"/>
                </a:lnTo>
                <a:lnTo>
                  <a:pt x="2984" y="264"/>
                </a:lnTo>
                <a:lnTo>
                  <a:pt x="3045" y="203"/>
                </a:lnTo>
                <a:lnTo>
                  <a:pt x="3099" y="138"/>
                </a:lnTo>
                <a:lnTo>
                  <a:pt x="3144" y="73"/>
                </a:lnTo>
                <a:lnTo>
                  <a:pt x="3179" y="4"/>
                </a:lnTo>
                <a:lnTo>
                  <a:pt x="3209" y="8"/>
                </a:lnTo>
                <a:lnTo>
                  <a:pt x="3242" y="10"/>
                </a:lnTo>
                <a:lnTo>
                  <a:pt x="3272" y="10"/>
                </a:lnTo>
                <a:lnTo>
                  <a:pt x="3305" y="13"/>
                </a:lnTo>
                <a:lnTo>
                  <a:pt x="3335" y="10"/>
                </a:lnTo>
                <a:lnTo>
                  <a:pt x="3368" y="10"/>
                </a:lnTo>
                <a:lnTo>
                  <a:pt x="3398" y="8"/>
                </a:lnTo>
                <a:lnTo>
                  <a:pt x="3430" y="6"/>
                </a:lnTo>
                <a:lnTo>
                  <a:pt x="3463" y="6"/>
                </a:lnTo>
                <a:lnTo>
                  <a:pt x="3493" y="4"/>
                </a:lnTo>
                <a:lnTo>
                  <a:pt x="3526" y="2"/>
                </a:lnTo>
                <a:lnTo>
                  <a:pt x="3558" y="2"/>
                </a:lnTo>
                <a:lnTo>
                  <a:pt x="3588" y="0"/>
                </a:lnTo>
                <a:lnTo>
                  <a:pt x="3621" y="0"/>
                </a:lnTo>
                <a:lnTo>
                  <a:pt x="3653" y="2"/>
                </a:lnTo>
                <a:lnTo>
                  <a:pt x="3684" y="4"/>
                </a:lnTo>
                <a:lnTo>
                  <a:pt x="3677" y="225"/>
                </a:lnTo>
                <a:lnTo>
                  <a:pt x="3673" y="447"/>
                </a:lnTo>
                <a:lnTo>
                  <a:pt x="3669" y="672"/>
                </a:lnTo>
                <a:lnTo>
                  <a:pt x="3666" y="893"/>
                </a:lnTo>
                <a:lnTo>
                  <a:pt x="3638" y="891"/>
                </a:lnTo>
                <a:lnTo>
                  <a:pt x="3610" y="891"/>
                </a:lnTo>
                <a:lnTo>
                  <a:pt x="3582" y="889"/>
                </a:lnTo>
                <a:lnTo>
                  <a:pt x="3554" y="887"/>
                </a:lnTo>
                <a:lnTo>
                  <a:pt x="3526" y="884"/>
                </a:lnTo>
                <a:lnTo>
                  <a:pt x="3497" y="882"/>
                </a:lnTo>
                <a:lnTo>
                  <a:pt x="3469" y="882"/>
                </a:lnTo>
                <a:lnTo>
                  <a:pt x="3443" y="882"/>
                </a:lnTo>
                <a:lnTo>
                  <a:pt x="3415" y="882"/>
                </a:lnTo>
                <a:lnTo>
                  <a:pt x="3389" y="887"/>
                </a:lnTo>
                <a:lnTo>
                  <a:pt x="3363" y="891"/>
                </a:lnTo>
                <a:lnTo>
                  <a:pt x="3337" y="897"/>
                </a:lnTo>
                <a:lnTo>
                  <a:pt x="3311" y="906"/>
                </a:lnTo>
                <a:lnTo>
                  <a:pt x="3285" y="917"/>
                </a:lnTo>
                <a:lnTo>
                  <a:pt x="3259" y="932"/>
                </a:lnTo>
                <a:lnTo>
                  <a:pt x="3235" y="949"/>
                </a:lnTo>
                <a:lnTo>
                  <a:pt x="3207" y="947"/>
                </a:lnTo>
                <a:lnTo>
                  <a:pt x="3177" y="943"/>
                </a:lnTo>
                <a:lnTo>
                  <a:pt x="3149" y="936"/>
                </a:lnTo>
                <a:lnTo>
                  <a:pt x="3121" y="930"/>
                </a:lnTo>
                <a:lnTo>
                  <a:pt x="3093" y="923"/>
                </a:lnTo>
                <a:lnTo>
                  <a:pt x="3062" y="917"/>
                </a:lnTo>
                <a:lnTo>
                  <a:pt x="3034" y="908"/>
                </a:lnTo>
                <a:lnTo>
                  <a:pt x="3006" y="902"/>
                </a:lnTo>
                <a:lnTo>
                  <a:pt x="2978" y="893"/>
                </a:lnTo>
                <a:lnTo>
                  <a:pt x="2950" y="887"/>
                </a:lnTo>
                <a:lnTo>
                  <a:pt x="2921" y="880"/>
                </a:lnTo>
                <a:lnTo>
                  <a:pt x="2891" y="874"/>
                </a:lnTo>
                <a:lnTo>
                  <a:pt x="2863" y="867"/>
                </a:lnTo>
                <a:lnTo>
                  <a:pt x="2833" y="865"/>
                </a:lnTo>
                <a:lnTo>
                  <a:pt x="2805" y="861"/>
                </a:lnTo>
                <a:lnTo>
                  <a:pt x="2774" y="861"/>
                </a:lnTo>
                <a:lnTo>
                  <a:pt x="2729" y="863"/>
                </a:lnTo>
                <a:lnTo>
                  <a:pt x="2683" y="874"/>
                </a:lnTo>
                <a:lnTo>
                  <a:pt x="2633" y="889"/>
                </a:lnTo>
                <a:lnTo>
                  <a:pt x="2584" y="908"/>
                </a:lnTo>
                <a:lnTo>
                  <a:pt x="2534" y="934"/>
                </a:lnTo>
                <a:lnTo>
                  <a:pt x="2484" y="962"/>
                </a:lnTo>
                <a:lnTo>
                  <a:pt x="2436" y="997"/>
                </a:lnTo>
                <a:lnTo>
                  <a:pt x="2389" y="1034"/>
                </a:lnTo>
                <a:lnTo>
                  <a:pt x="2345" y="1073"/>
                </a:lnTo>
                <a:lnTo>
                  <a:pt x="2304" y="1114"/>
                </a:lnTo>
                <a:lnTo>
                  <a:pt x="2265" y="1157"/>
                </a:lnTo>
                <a:lnTo>
                  <a:pt x="2233" y="1202"/>
                </a:lnTo>
                <a:lnTo>
                  <a:pt x="2203" y="1250"/>
                </a:lnTo>
                <a:lnTo>
                  <a:pt x="2181" y="1295"/>
                </a:lnTo>
                <a:lnTo>
                  <a:pt x="2164" y="1343"/>
                </a:lnTo>
                <a:lnTo>
                  <a:pt x="2153" y="1388"/>
                </a:lnTo>
                <a:lnTo>
                  <a:pt x="2129" y="1412"/>
                </a:lnTo>
                <a:lnTo>
                  <a:pt x="2105" y="1432"/>
                </a:lnTo>
                <a:lnTo>
                  <a:pt x="2081" y="1451"/>
                </a:lnTo>
                <a:lnTo>
                  <a:pt x="2057" y="1469"/>
                </a:lnTo>
                <a:lnTo>
                  <a:pt x="2031" y="1486"/>
                </a:lnTo>
                <a:lnTo>
                  <a:pt x="2008" y="1501"/>
                </a:lnTo>
                <a:lnTo>
                  <a:pt x="1984" y="1516"/>
                </a:lnTo>
                <a:lnTo>
                  <a:pt x="1958" y="1531"/>
                </a:lnTo>
                <a:lnTo>
                  <a:pt x="1934" y="1549"/>
                </a:lnTo>
                <a:lnTo>
                  <a:pt x="1910" y="1564"/>
                </a:lnTo>
                <a:lnTo>
                  <a:pt x="1889" y="1583"/>
                </a:lnTo>
                <a:lnTo>
                  <a:pt x="1865" y="1603"/>
                </a:lnTo>
                <a:lnTo>
                  <a:pt x="1843" y="1624"/>
                </a:lnTo>
                <a:lnTo>
                  <a:pt x="1821" y="1650"/>
                </a:lnTo>
                <a:lnTo>
                  <a:pt x="1802" y="1678"/>
                </a:lnTo>
                <a:lnTo>
                  <a:pt x="1782" y="1709"/>
                </a:lnTo>
                <a:lnTo>
                  <a:pt x="1769" y="1728"/>
                </a:lnTo>
                <a:lnTo>
                  <a:pt x="1759" y="1739"/>
                </a:lnTo>
                <a:lnTo>
                  <a:pt x="1748" y="1741"/>
                </a:lnTo>
                <a:lnTo>
                  <a:pt x="1739" y="1745"/>
                </a:lnTo>
                <a:lnTo>
                  <a:pt x="1730" y="1758"/>
                </a:lnTo>
                <a:lnTo>
                  <a:pt x="1720" y="1782"/>
                </a:lnTo>
                <a:lnTo>
                  <a:pt x="1704" y="1828"/>
                </a:lnTo>
                <a:lnTo>
                  <a:pt x="1687" y="1897"/>
                </a:lnTo>
                <a:lnTo>
                  <a:pt x="1666" y="1908"/>
                </a:lnTo>
                <a:lnTo>
                  <a:pt x="1648" y="1925"/>
                </a:lnTo>
                <a:lnTo>
                  <a:pt x="1640" y="1947"/>
                </a:lnTo>
                <a:lnTo>
                  <a:pt x="1635" y="1968"/>
                </a:lnTo>
                <a:lnTo>
                  <a:pt x="1637" y="1994"/>
                </a:lnTo>
                <a:lnTo>
                  <a:pt x="1646" y="2016"/>
                </a:lnTo>
                <a:lnTo>
                  <a:pt x="1659" y="2037"/>
                </a:lnTo>
                <a:lnTo>
                  <a:pt x="1679" y="2055"/>
                </a:lnTo>
                <a:lnTo>
                  <a:pt x="1720" y="2081"/>
                </a:lnTo>
                <a:lnTo>
                  <a:pt x="1769" y="2109"/>
                </a:lnTo>
                <a:lnTo>
                  <a:pt x="1824" y="2139"/>
                </a:lnTo>
                <a:lnTo>
                  <a:pt x="1884" y="2167"/>
                </a:lnTo>
                <a:lnTo>
                  <a:pt x="1947" y="2198"/>
                </a:lnTo>
                <a:lnTo>
                  <a:pt x="2014" y="2226"/>
                </a:lnTo>
                <a:lnTo>
                  <a:pt x="2083" y="2254"/>
                </a:lnTo>
                <a:lnTo>
                  <a:pt x="2155" y="2278"/>
                </a:lnTo>
                <a:lnTo>
                  <a:pt x="2224" y="2301"/>
                </a:lnTo>
                <a:lnTo>
                  <a:pt x="2293" y="2321"/>
                </a:lnTo>
                <a:lnTo>
                  <a:pt x="2363" y="2336"/>
                </a:lnTo>
                <a:lnTo>
                  <a:pt x="2428" y="2349"/>
                </a:lnTo>
                <a:lnTo>
                  <a:pt x="2488" y="2358"/>
                </a:lnTo>
                <a:lnTo>
                  <a:pt x="2545" y="2360"/>
                </a:lnTo>
                <a:lnTo>
                  <a:pt x="2594" y="2355"/>
                </a:lnTo>
                <a:lnTo>
                  <a:pt x="2638" y="2347"/>
                </a:lnTo>
                <a:lnTo>
                  <a:pt x="2681" y="2371"/>
                </a:lnTo>
                <a:lnTo>
                  <a:pt x="2722" y="2388"/>
                </a:lnTo>
                <a:lnTo>
                  <a:pt x="2763" y="2399"/>
                </a:lnTo>
                <a:lnTo>
                  <a:pt x="2800" y="2403"/>
                </a:lnTo>
                <a:lnTo>
                  <a:pt x="2837" y="2399"/>
                </a:lnTo>
                <a:lnTo>
                  <a:pt x="2872" y="2390"/>
                </a:lnTo>
                <a:lnTo>
                  <a:pt x="2904" y="2375"/>
                </a:lnTo>
                <a:lnTo>
                  <a:pt x="2934" y="2355"/>
                </a:lnTo>
                <a:lnTo>
                  <a:pt x="2960" y="2332"/>
                </a:lnTo>
                <a:lnTo>
                  <a:pt x="2984" y="2304"/>
                </a:lnTo>
                <a:lnTo>
                  <a:pt x="3006" y="2271"/>
                </a:lnTo>
                <a:lnTo>
                  <a:pt x="3023" y="2234"/>
                </a:lnTo>
                <a:lnTo>
                  <a:pt x="3036" y="2198"/>
                </a:lnTo>
                <a:lnTo>
                  <a:pt x="3047" y="2156"/>
                </a:lnTo>
                <a:lnTo>
                  <a:pt x="3054" y="2113"/>
                </a:lnTo>
                <a:lnTo>
                  <a:pt x="3056" y="2068"/>
                </a:lnTo>
                <a:lnTo>
                  <a:pt x="3082" y="2070"/>
                </a:lnTo>
                <a:lnTo>
                  <a:pt x="3112" y="2066"/>
                </a:lnTo>
                <a:lnTo>
                  <a:pt x="3147" y="2055"/>
                </a:lnTo>
                <a:lnTo>
                  <a:pt x="3183" y="2040"/>
                </a:lnTo>
                <a:lnTo>
                  <a:pt x="3222" y="2018"/>
                </a:lnTo>
                <a:lnTo>
                  <a:pt x="3264" y="1996"/>
                </a:lnTo>
                <a:lnTo>
                  <a:pt x="3305" y="1970"/>
                </a:lnTo>
                <a:lnTo>
                  <a:pt x="3346" y="1942"/>
                </a:lnTo>
                <a:lnTo>
                  <a:pt x="3387" y="1916"/>
                </a:lnTo>
                <a:lnTo>
                  <a:pt x="3426" y="1888"/>
                </a:lnTo>
                <a:lnTo>
                  <a:pt x="3461" y="1862"/>
                </a:lnTo>
                <a:lnTo>
                  <a:pt x="3493" y="1836"/>
                </a:lnTo>
                <a:lnTo>
                  <a:pt x="3521" y="1815"/>
                </a:lnTo>
                <a:lnTo>
                  <a:pt x="3545" y="1795"/>
                </a:lnTo>
                <a:lnTo>
                  <a:pt x="3565" y="1782"/>
                </a:lnTo>
                <a:lnTo>
                  <a:pt x="3575" y="1774"/>
                </a:lnTo>
                <a:lnTo>
                  <a:pt x="3586" y="1784"/>
                </a:lnTo>
                <a:lnTo>
                  <a:pt x="3597" y="1795"/>
                </a:lnTo>
                <a:lnTo>
                  <a:pt x="3608" y="1806"/>
                </a:lnTo>
                <a:lnTo>
                  <a:pt x="3619" y="1815"/>
                </a:lnTo>
                <a:lnTo>
                  <a:pt x="3632" y="1823"/>
                </a:lnTo>
                <a:lnTo>
                  <a:pt x="3645" y="1832"/>
                </a:lnTo>
                <a:lnTo>
                  <a:pt x="3658" y="1838"/>
                </a:lnTo>
                <a:lnTo>
                  <a:pt x="3671" y="1845"/>
                </a:lnTo>
                <a:lnTo>
                  <a:pt x="3671" y="1923"/>
                </a:lnTo>
                <a:lnTo>
                  <a:pt x="3640" y="1953"/>
                </a:lnTo>
                <a:lnTo>
                  <a:pt x="3610" y="1983"/>
                </a:lnTo>
                <a:lnTo>
                  <a:pt x="3580" y="2012"/>
                </a:lnTo>
                <a:lnTo>
                  <a:pt x="3547" y="2040"/>
                </a:lnTo>
                <a:lnTo>
                  <a:pt x="3515" y="2066"/>
                </a:lnTo>
                <a:lnTo>
                  <a:pt x="3482" y="2094"/>
                </a:lnTo>
                <a:lnTo>
                  <a:pt x="3450" y="2118"/>
                </a:lnTo>
                <a:lnTo>
                  <a:pt x="3415" y="2143"/>
                </a:lnTo>
                <a:lnTo>
                  <a:pt x="3383" y="2169"/>
                </a:lnTo>
                <a:lnTo>
                  <a:pt x="3348" y="2193"/>
                </a:lnTo>
                <a:lnTo>
                  <a:pt x="3313" y="2217"/>
                </a:lnTo>
                <a:lnTo>
                  <a:pt x="3279" y="2243"/>
                </a:lnTo>
                <a:lnTo>
                  <a:pt x="3244" y="2267"/>
                </a:lnTo>
                <a:lnTo>
                  <a:pt x="3209" y="2291"/>
                </a:lnTo>
                <a:lnTo>
                  <a:pt x="3175" y="2314"/>
                </a:lnTo>
                <a:lnTo>
                  <a:pt x="3140" y="2340"/>
                </a:lnTo>
                <a:lnTo>
                  <a:pt x="3060" y="2399"/>
                </a:lnTo>
                <a:lnTo>
                  <a:pt x="2982" y="2453"/>
                </a:lnTo>
                <a:lnTo>
                  <a:pt x="2906" y="2503"/>
                </a:lnTo>
                <a:lnTo>
                  <a:pt x="2835" y="2548"/>
                </a:lnTo>
                <a:lnTo>
                  <a:pt x="2766" y="2589"/>
                </a:lnTo>
                <a:lnTo>
                  <a:pt x="2698" y="2626"/>
                </a:lnTo>
                <a:lnTo>
                  <a:pt x="2633" y="2661"/>
                </a:lnTo>
                <a:lnTo>
                  <a:pt x="2568" y="2691"/>
                </a:lnTo>
                <a:lnTo>
                  <a:pt x="2508" y="2719"/>
                </a:lnTo>
                <a:lnTo>
                  <a:pt x="2447" y="2745"/>
                </a:lnTo>
                <a:lnTo>
                  <a:pt x="2387" y="2767"/>
                </a:lnTo>
                <a:lnTo>
                  <a:pt x="2328" y="2784"/>
                </a:lnTo>
                <a:lnTo>
                  <a:pt x="2270" y="2801"/>
                </a:lnTo>
                <a:lnTo>
                  <a:pt x="2211" y="2814"/>
                </a:lnTo>
                <a:lnTo>
                  <a:pt x="2153" y="2827"/>
                </a:lnTo>
                <a:lnTo>
                  <a:pt x="2094" y="2836"/>
                </a:lnTo>
                <a:lnTo>
                  <a:pt x="2036" y="2844"/>
                </a:lnTo>
                <a:lnTo>
                  <a:pt x="1975" y="2851"/>
                </a:lnTo>
                <a:lnTo>
                  <a:pt x="1915" y="2855"/>
                </a:lnTo>
                <a:lnTo>
                  <a:pt x="1854" y="2857"/>
                </a:lnTo>
                <a:lnTo>
                  <a:pt x="1791" y="2860"/>
                </a:lnTo>
                <a:lnTo>
                  <a:pt x="1726" y="2862"/>
                </a:lnTo>
                <a:lnTo>
                  <a:pt x="1659" y="2862"/>
                </a:lnTo>
                <a:lnTo>
                  <a:pt x="1590" y="2860"/>
                </a:lnTo>
                <a:lnTo>
                  <a:pt x="1518" y="2860"/>
                </a:lnTo>
                <a:lnTo>
                  <a:pt x="1442" y="2857"/>
                </a:lnTo>
                <a:lnTo>
                  <a:pt x="1367" y="2855"/>
                </a:lnTo>
                <a:lnTo>
                  <a:pt x="1287" y="2853"/>
                </a:lnTo>
                <a:lnTo>
                  <a:pt x="1202" y="2851"/>
                </a:lnTo>
                <a:lnTo>
                  <a:pt x="1113" y="2851"/>
                </a:lnTo>
                <a:lnTo>
                  <a:pt x="1022" y="2849"/>
                </a:lnTo>
                <a:lnTo>
                  <a:pt x="927" y="2849"/>
                </a:lnTo>
                <a:lnTo>
                  <a:pt x="892" y="2849"/>
                </a:lnTo>
                <a:lnTo>
                  <a:pt x="847" y="2849"/>
                </a:lnTo>
                <a:lnTo>
                  <a:pt x="793" y="2851"/>
                </a:lnTo>
                <a:lnTo>
                  <a:pt x="730" y="2851"/>
                </a:lnTo>
                <a:lnTo>
                  <a:pt x="663" y="2853"/>
                </a:lnTo>
                <a:lnTo>
                  <a:pt x="591" y="2853"/>
                </a:lnTo>
                <a:lnTo>
                  <a:pt x="516" y="2853"/>
                </a:lnTo>
                <a:lnTo>
                  <a:pt x="440" y="2855"/>
                </a:lnTo>
                <a:lnTo>
                  <a:pt x="366" y="2855"/>
                </a:lnTo>
                <a:lnTo>
                  <a:pt x="293" y="2855"/>
                </a:lnTo>
                <a:lnTo>
                  <a:pt x="223" y="2855"/>
                </a:lnTo>
                <a:lnTo>
                  <a:pt x="161" y="2853"/>
                </a:lnTo>
                <a:lnTo>
                  <a:pt x="106" y="2851"/>
                </a:lnTo>
                <a:lnTo>
                  <a:pt x="59" y="2849"/>
                </a:lnTo>
                <a:lnTo>
                  <a:pt x="24" y="2847"/>
                </a:lnTo>
                <a:lnTo>
                  <a:pt x="0" y="2842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3" name="Freeform 1029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4" name="Freeform 1030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5" name="Freeform 1031"/>
          <p:cNvSpPr>
            <a:spLocks/>
          </p:cNvSpPr>
          <p:nvPr/>
        </p:nvSpPr>
        <p:spPr bwMode="auto">
          <a:xfrm>
            <a:off x="5873750" y="4427538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0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0 w 359"/>
              <a:gd name="T67" fmla="*/ 2147483647 h 458"/>
              <a:gd name="T68" fmla="*/ 0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58"/>
              <a:gd name="T119" fmla="*/ 359 w 359"/>
              <a:gd name="T120" fmla="*/ 458 h 4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58">
                <a:moveTo>
                  <a:pt x="48" y="341"/>
                </a:moveTo>
                <a:lnTo>
                  <a:pt x="84" y="357"/>
                </a:lnTo>
                <a:lnTo>
                  <a:pt x="123" y="361"/>
                </a:lnTo>
                <a:lnTo>
                  <a:pt x="160" y="354"/>
                </a:lnTo>
                <a:lnTo>
                  <a:pt x="195" y="339"/>
                </a:lnTo>
                <a:lnTo>
                  <a:pt x="225" y="318"/>
                </a:lnTo>
                <a:lnTo>
                  <a:pt x="251" y="292"/>
                </a:lnTo>
                <a:lnTo>
                  <a:pt x="271" y="257"/>
                </a:lnTo>
                <a:lnTo>
                  <a:pt x="284" y="220"/>
                </a:lnTo>
                <a:lnTo>
                  <a:pt x="290" y="184"/>
                </a:lnTo>
                <a:lnTo>
                  <a:pt x="290" y="149"/>
                </a:lnTo>
                <a:lnTo>
                  <a:pt x="288" y="112"/>
                </a:lnTo>
                <a:lnTo>
                  <a:pt x="279" y="80"/>
                </a:lnTo>
                <a:lnTo>
                  <a:pt x="273" y="65"/>
                </a:lnTo>
                <a:lnTo>
                  <a:pt x="264" y="45"/>
                </a:lnTo>
                <a:lnTo>
                  <a:pt x="255" y="26"/>
                </a:lnTo>
                <a:lnTo>
                  <a:pt x="258" y="17"/>
                </a:lnTo>
                <a:lnTo>
                  <a:pt x="310" y="0"/>
                </a:lnTo>
                <a:lnTo>
                  <a:pt x="331" y="23"/>
                </a:lnTo>
                <a:lnTo>
                  <a:pt x="346" y="56"/>
                </a:lnTo>
                <a:lnTo>
                  <a:pt x="357" y="95"/>
                </a:lnTo>
                <a:lnTo>
                  <a:pt x="359" y="136"/>
                </a:lnTo>
                <a:lnTo>
                  <a:pt x="357" y="181"/>
                </a:lnTo>
                <a:lnTo>
                  <a:pt x="349" y="227"/>
                </a:lnTo>
                <a:lnTo>
                  <a:pt x="336" y="272"/>
                </a:lnTo>
                <a:lnTo>
                  <a:pt x="316" y="318"/>
                </a:lnTo>
                <a:lnTo>
                  <a:pt x="292" y="357"/>
                </a:lnTo>
                <a:lnTo>
                  <a:pt x="264" y="393"/>
                </a:lnTo>
                <a:lnTo>
                  <a:pt x="229" y="421"/>
                </a:lnTo>
                <a:lnTo>
                  <a:pt x="193" y="443"/>
                </a:lnTo>
                <a:lnTo>
                  <a:pt x="149" y="456"/>
                </a:lnTo>
                <a:lnTo>
                  <a:pt x="104" y="458"/>
                </a:lnTo>
                <a:lnTo>
                  <a:pt x="54" y="447"/>
                </a:lnTo>
                <a:lnTo>
                  <a:pt x="0" y="421"/>
                </a:lnTo>
                <a:lnTo>
                  <a:pt x="0" y="413"/>
                </a:lnTo>
                <a:lnTo>
                  <a:pt x="13" y="402"/>
                </a:lnTo>
                <a:lnTo>
                  <a:pt x="28" y="391"/>
                </a:lnTo>
                <a:lnTo>
                  <a:pt x="39" y="378"/>
                </a:lnTo>
                <a:lnTo>
                  <a:pt x="48" y="3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6" name="Freeform 1032"/>
          <p:cNvSpPr>
            <a:spLocks/>
          </p:cNvSpPr>
          <p:nvPr/>
        </p:nvSpPr>
        <p:spPr bwMode="auto">
          <a:xfrm>
            <a:off x="7331075" y="4103688"/>
            <a:ext cx="114300" cy="144462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0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0 w 72"/>
              <a:gd name="T21" fmla="*/ 21474836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91"/>
              <a:gd name="T35" fmla="*/ 72 w 72"/>
              <a:gd name="T36" fmla="*/ 91 h 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91">
                <a:moveTo>
                  <a:pt x="0" y="39"/>
                </a:moveTo>
                <a:lnTo>
                  <a:pt x="72" y="0"/>
                </a:lnTo>
                <a:lnTo>
                  <a:pt x="72" y="91"/>
                </a:lnTo>
                <a:lnTo>
                  <a:pt x="61" y="91"/>
                </a:lnTo>
                <a:lnTo>
                  <a:pt x="50" y="87"/>
                </a:lnTo>
                <a:lnTo>
                  <a:pt x="39" y="83"/>
                </a:lnTo>
                <a:lnTo>
                  <a:pt x="30" y="76"/>
                </a:lnTo>
                <a:lnTo>
                  <a:pt x="20" y="67"/>
                </a:lnTo>
                <a:lnTo>
                  <a:pt x="11" y="59"/>
                </a:lnTo>
                <a:lnTo>
                  <a:pt x="4" y="5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7" name="Freeform 1033"/>
          <p:cNvSpPr>
            <a:spLocks/>
          </p:cNvSpPr>
          <p:nvPr/>
        </p:nvSpPr>
        <p:spPr bwMode="auto">
          <a:xfrm>
            <a:off x="6832600" y="3019425"/>
            <a:ext cx="336550" cy="452438"/>
          </a:xfrm>
          <a:custGeom>
            <a:avLst/>
            <a:gdLst>
              <a:gd name="T0" fmla="*/ 2147483647 w 212"/>
              <a:gd name="T1" fmla="*/ 2147483647 h 285"/>
              <a:gd name="T2" fmla="*/ 2147483647 w 212"/>
              <a:gd name="T3" fmla="*/ 2147483647 h 285"/>
              <a:gd name="T4" fmla="*/ 2147483647 w 212"/>
              <a:gd name="T5" fmla="*/ 2147483647 h 285"/>
              <a:gd name="T6" fmla="*/ 0 w 212"/>
              <a:gd name="T7" fmla="*/ 2147483647 h 285"/>
              <a:gd name="T8" fmla="*/ 0 w 212"/>
              <a:gd name="T9" fmla="*/ 2147483647 h 285"/>
              <a:gd name="T10" fmla="*/ 2147483647 w 212"/>
              <a:gd name="T11" fmla="*/ 0 h 285"/>
              <a:gd name="T12" fmla="*/ 2147483647 w 212"/>
              <a:gd name="T13" fmla="*/ 0 h 285"/>
              <a:gd name="T14" fmla="*/ 2147483647 w 212"/>
              <a:gd name="T15" fmla="*/ 2147483647 h 285"/>
              <a:gd name="T16" fmla="*/ 2147483647 w 212"/>
              <a:gd name="T17" fmla="*/ 2147483647 h 285"/>
              <a:gd name="T18" fmla="*/ 2147483647 w 212"/>
              <a:gd name="T19" fmla="*/ 2147483647 h 285"/>
              <a:gd name="T20" fmla="*/ 2147483647 w 212"/>
              <a:gd name="T21" fmla="*/ 2147483647 h 285"/>
              <a:gd name="T22" fmla="*/ 2147483647 w 212"/>
              <a:gd name="T23" fmla="*/ 2147483647 h 285"/>
              <a:gd name="T24" fmla="*/ 2147483647 w 212"/>
              <a:gd name="T25" fmla="*/ 2147483647 h 285"/>
              <a:gd name="T26" fmla="*/ 2147483647 w 212"/>
              <a:gd name="T27" fmla="*/ 2147483647 h 285"/>
              <a:gd name="T28" fmla="*/ 2147483647 w 212"/>
              <a:gd name="T29" fmla="*/ 2147483647 h 285"/>
              <a:gd name="T30" fmla="*/ 2147483647 w 212"/>
              <a:gd name="T31" fmla="*/ 2147483647 h 2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2"/>
              <a:gd name="T49" fmla="*/ 0 h 285"/>
              <a:gd name="T50" fmla="*/ 212 w 212"/>
              <a:gd name="T51" fmla="*/ 285 h 2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2" h="285">
                <a:moveTo>
                  <a:pt x="20" y="285"/>
                </a:moveTo>
                <a:lnTo>
                  <a:pt x="13" y="283"/>
                </a:lnTo>
                <a:lnTo>
                  <a:pt x="4" y="214"/>
                </a:lnTo>
                <a:lnTo>
                  <a:pt x="0" y="142"/>
                </a:lnTo>
                <a:lnTo>
                  <a:pt x="0" y="71"/>
                </a:lnTo>
                <a:lnTo>
                  <a:pt x="2" y="0"/>
                </a:lnTo>
                <a:lnTo>
                  <a:pt x="17" y="0"/>
                </a:lnTo>
                <a:lnTo>
                  <a:pt x="43" y="15"/>
                </a:lnTo>
                <a:lnTo>
                  <a:pt x="74" y="36"/>
                </a:lnTo>
                <a:lnTo>
                  <a:pt x="108" y="65"/>
                </a:lnTo>
                <a:lnTo>
                  <a:pt x="143" y="97"/>
                </a:lnTo>
                <a:lnTo>
                  <a:pt x="173" y="125"/>
                </a:lnTo>
                <a:lnTo>
                  <a:pt x="197" y="149"/>
                </a:lnTo>
                <a:lnTo>
                  <a:pt x="212" y="164"/>
                </a:lnTo>
                <a:lnTo>
                  <a:pt x="212" y="181"/>
                </a:lnTo>
                <a:lnTo>
                  <a:pt x="20" y="2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8" name="Freeform 1034"/>
          <p:cNvSpPr>
            <a:spLocks/>
          </p:cNvSpPr>
          <p:nvPr/>
        </p:nvSpPr>
        <p:spPr bwMode="auto">
          <a:xfrm>
            <a:off x="1603375" y="1377950"/>
            <a:ext cx="5008563" cy="1839913"/>
          </a:xfrm>
          <a:custGeom>
            <a:avLst/>
            <a:gdLst>
              <a:gd name="T0" fmla="*/ 0 w 3155"/>
              <a:gd name="T1" fmla="*/ 2147483647 h 1159"/>
              <a:gd name="T2" fmla="*/ 2147483647 w 3155"/>
              <a:gd name="T3" fmla="*/ 2147483647 h 1159"/>
              <a:gd name="T4" fmla="*/ 2147483647 w 3155"/>
              <a:gd name="T5" fmla="*/ 2147483647 h 1159"/>
              <a:gd name="T6" fmla="*/ 2147483647 w 3155"/>
              <a:gd name="T7" fmla="*/ 2147483647 h 1159"/>
              <a:gd name="T8" fmla="*/ 2147483647 w 3155"/>
              <a:gd name="T9" fmla="*/ 2147483647 h 1159"/>
              <a:gd name="T10" fmla="*/ 2147483647 w 3155"/>
              <a:gd name="T11" fmla="*/ 2147483647 h 1159"/>
              <a:gd name="T12" fmla="*/ 2147483647 w 3155"/>
              <a:gd name="T13" fmla="*/ 2147483647 h 1159"/>
              <a:gd name="T14" fmla="*/ 2147483647 w 3155"/>
              <a:gd name="T15" fmla="*/ 0 h 1159"/>
              <a:gd name="T16" fmla="*/ 2147483647 w 3155"/>
              <a:gd name="T17" fmla="*/ 0 h 1159"/>
              <a:gd name="T18" fmla="*/ 2147483647 w 3155"/>
              <a:gd name="T19" fmla="*/ 0 h 1159"/>
              <a:gd name="T20" fmla="*/ 2147483647 w 3155"/>
              <a:gd name="T21" fmla="*/ 0 h 1159"/>
              <a:gd name="T22" fmla="*/ 2147483647 w 3155"/>
              <a:gd name="T23" fmla="*/ 2147483647 h 1159"/>
              <a:gd name="T24" fmla="*/ 2147483647 w 3155"/>
              <a:gd name="T25" fmla="*/ 2147483647 h 1159"/>
              <a:gd name="T26" fmla="*/ 2147483647 w 3155"/>
              <a:gd name="T27" fmla="*/ 2147483647 h 1159"/>
              <a:gd name="T28" fmla="*/ 2147483647 w 3155"/>
              <a:gd name="T29" fmla="*/ 2147483647 h 1159"/>
              <a:gd name="T30" fmla="*/ 2147483647 w 3155"/>
              <a:gd name="T31" fmla="*/ 2147483647 h 1159"/>
              <a:gd name="T32" fmla="*/ 2147483647 w 3155"/>
              <a:gd name="T33" fmla="*/ 2147483647 h 1159"/>
              <a:gd name="T34" fmla="*/ 2147483647 w 3155"/>
              <a:gd name="T35" fmla="*/ 2147483647 h 1159"/>
              <a:gd name="T36" fmla="*/ 2147483647 w 3155"/>
              <a:gd name="T37" fmla="*/ 2147483647 h 1159"/>
              <a:gd name="T38" fmla="*/ 2147483647 w 3155"/>
              <a:gd name="T39" fmla="*/ 2147483647 h 1159"/>
              <a:gd name="T40" fmla="*/ 2147483647 w 3155"/>
              <a:gd name="T41" fmla="*/ 2147483647 h 1159"/>
              <a:gd name="T42" fmla="*/ 2147483647 w 3155"/>
              <a:gd name="T43" fmla="*/ 2147483647 h 1159"/>
              <a:gd name="T44" fmla="*/ 2147483647 w 3155"/>
              <a:gd name="T45" fmla="*/ 2147483647 h 1159"/>
              <a:gd name="T46" fmla="*/ 2147483647 w 3155"/>
              <a:gd name="T47" fmla="*/ 2147483647 h 1159"/>
              <a:gd name="T48" fmla="*/ 2147483647 w 3155"/>
              <a:gd name="T49" fmla="*/ 2147483647 h 1159"/>
              <a:gd name="T50" fmla="*/ 2147483647 w 3155"/>
              <a:gd name="T51" fmla="*/ 2147483647 h 1159"/>
              <a:gd name="T52" fmla="*/ 2147483647 w 3155"/>
              <a:gd name="T53" fmla="*/ 2147483647 h 1159"/>
              <a:gd name="T54" fmla="*/ 2147483647 w 3155"/>
              <a:gd name="T55" fmla="*/ 2147483647 h 1159"/>
              <a:gd name="T56" fmla="*/ 2147483647 w 3155"/>
              <a:gd name="T57" fmla="*/ 2147483647 h 1159"/>
              <a:gd name="T58" fmla="*/ 2147483647 w 3155"/>
              <a:gd name="T59" fmla="*/ 2147483647 h 1159"/>
              <a:gd name="T60" fmla="*/ 2147483647 w 3155"/>
              <a:gd name="T61" fmla="*/ 2147483647 h 1159"/>
              <a:gd name="T62" fmla="*/ 2147483647 w 3155"/>
              <a:gd name="T63" fmla="*/ 2147483647 h 1159"/>
              <a:gd name="T64" fmla="*/ 2147483647 w 3155"/>
              <a:gd name="T65" fmla="*/ 2147483647 h 1159"/>
              <a:gd name="T66" fmla="*/ 2147483647 w 3155"/>
              <a:gd name="T67" fmla="*/ 2147483647 h 1159"/>
              <a:gd name="T68" fmla="*/ 2147483647 w 3155"/>
              <a:gd name="T69" fmla="*/ 2147483647 h 11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55"/>
              <a:gd name="T106" fmla="*/ 0 h 1159"/>
              <a:gd name="T107" fmla="*/ 3155 w 3155"/>
              <a:gd name="T108" fmla="*/ 1159 h 11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55" h="1159">
                <a:moveTo>
                  <a:pt x="13" y="1159"/>
                </a:moveTo>
                <a:lnTo>
                  <a:pt x="0" y="874"/>
                </a:lnTo>
                <a:lnTo>
                  <a:pt x="0" y="588"/>
                </a:lnTo>
                <a:lnTo>
                  <a:pt x="3" y="302"/>
                </a:lnTo>
                <a:lnTo>
                  <a:pt x="3" y="15"/>
                </a:lnTo>
                <a:lnTo>
                  <a:pt x="70" y="13"/>
                </a:lnTo>
                <a:lnTo>
                  <a:pt x="135" y="10"/>
                </a:lnTo>
                <a:lnTo>
                  <a:pt x="202" y="8"/>
                </a:lnTo>
                <a:lnTo>
                  <a:pt x="269" y="6"/>
                </a:lnTo>
                <a:lnTo>
                  <a:pt x="336" y="4"/>
                </a:lnTo>
                <a:lnTo>
                  <a:pt x="403" y="4"/>
                </a:lnTo>
                <a:lnTo>
                  <a:pt x="468" y="2"/>
                </a:lnTo>
                <a:lnTo>
                  <a:pt x="535" y="2"/>
                </a:lnTo>
                <a:lnTo>
                  <a:pt x="602" y="2"/>
                </a:lnTo>
                <a:lnTo>
                  <a:pt x="670" y="0"/>
                </a:lnTo>
                <a:lnTo>
                  <a:pt x="737" y="0"/>
                </a:lnTo>
                <a:lnTo>
                  <a:pt x="804" y="0"/>
                </a:lnTo>
                <a:lnTo>
                  <a:pt x="871" y="0"/>
                </a:lnTo>
                <a:lnTo>
                  <a:pt x="938" y="0"/>
                </a:lnTo>
                <a:lnTo>
                  <a:pt x="1005" y="0"/>
                </a:lnTo>
                <a:lnTo>
                  <a:pt x="1072" y="0"/>
                </a:lnTo>
                <a:lnTo>
                  <a:pt x="1139" y="0"/>
                </a:lnTo>
                <a:lnTo>
                  <a:pt x="1207" y="0"/>
                </a:lnTo>
                <a:lnTo>
                  <a:pt x="1274" y="2"/>
                </a:lnTo>
                <a:lnTo>
                  <a:pt x="1341" y="2"/>
                </a:lnTo>
                <a:lnTo>
                  <a:pt x="1408" y="2"/>
                </a:lnTo>
                <a:lnTo>
                  <a:pt x="1475" y="2"/>
                </a:lnTo>
                <a:lnTo>
                  <a:pt x="1542" y="4"/>
                </a:lnTo>
                <a:lnTo>
                  <a:pt x="1609" y="4"/>
                </a:lnTo>
                <a:lnTo>
                  <a:pt x="1677" y="4"/>
                </a:lnTo>
                <a:lnTo>
                  <a:pt x="1744" y="4"/>
                </a:lnTo>
                <a:lnTo>
                  <a:pt x="1811" y="4"/>
                </a:lnTo>
                <a:lnTo>
                  <a:pt x="1878" y="6"/>
                </a:lnTo>
                <a:lnTo>
                  <a:pt x="1945" y="6"/>
                </a:lnTo>
                <a:lnTo>
                  <a:pt x="2010" y="6"/>
                </a:lnTo>
                <a:lnTo>
                  <a:pt x="2077" y="6"/>
                </a:lnTo>
                <a:lnTo>
                  <a:pt x="2144" y="6"/>
                </a:lnTo>
                <a:lnTo>
                  <a:pt x="3155" y="6"/>
                </a:lnTo>
                <a:lnTo>
                  <a:pt x="3106" y="80"/>
                </a:lnTo>
                <a:lnTo>
                  <a:pt x="3049" y="151"/>
                </a:lnTo>
                <a:lnTo>
                  <a:pt x="2984" y="218"/>
                </a:lnTo>
                <a:lnTo>
                  <a:pt x="2913" y="281"/>
                </a:lnTo>
                <a:lnTo>
                  <a:pt x="2837" y="339"/>
                </a:lnTo>
                <a:lnTo>
                  <a:pt x="2755" y="396"/>
                </a:lnTo>
                <a:lnTo>
                  <a:pt x="2668" y="450"/>
                </a:lnTo>
                <a:lnTo>
                  <a:pt x="2575" y="499"/>
                </a:lnTo>
                <a:lnTo>
                  <a:pt x="2480" y="547"/>
                </a:lnTo>
                <a:lnTo>
                  <a:pt x="2378" y="590"/>
                </a:lnTo>
                <a:lnTo>
                  <a:pt x="2274" y="633"/>
                </a:lnTo>
                <a:lnTo>
                  <a:pt x="2168" y="672"/>
                </a:lnTo>
                <a:lnTo>
                  <a:pt x="2058" y="709"/>
                </a:lnTo>
                <a:lnTo>
                  <a:pt x="1947" y="746"/>
                </a:lnTo>
                <a:lnTo>
                  <a:pt x="1832" y="778"/>
                </a:lnTo>
                <a:lnTo>
                  <a:pt x="1718" y="809"/>
                </a:lnTo>
                <a:lnTo>
                  <a:pt x="1601" y="839"/>
                </a:lnTo>
                <a:lnTo>
                  <a:pt x="1484" y="865"/>
                </a:lnTo>
                <a:lnTo>
                  <a:pt x="1367" y="893"/>
                </a:lnTo>
                <a:lnTo>
                  <a:pt x="1250" y="917"/>
                </a:lnTo>
                <a:lnTo>
                  <a:pt x="1133" y="941"/>
                </a:lnTo>
                <a:lnTo>
                  <a:pt x="1018" y="962"/>
                </a:lnTo>
                <a:lnTo>
                  <a:pt x="903" y="984"/>
                </a:lnTo>
                <a:lnTo>
                  <a:pt x="791" y="1006"/>
                </a:lnTo>
                <a:lnTo>
                  <a:pt x="683" y="1025"/>
                </a:lnTo>
                <a:lnTo>
                  <a:pt x="574" y="1045"/>
                </a:lnTo>
                <a:lnTo>
                  <a:pt x="470" y="1064"/>
                </a:lnTo>
                <a:lnTo>
                  <a:pt x="371" y="1083"/>
                </a:lnTo>
                <a:lnTo>
                  <a:pt x="275" y="1103"/>
                </a:lnTo>
                <a:lnTo>
                  <a:pt x="182" y="1120"/>
                </a:lnTo>
                <a:lnTo>
                  <a:pt x="96" y="1140"/>
                </a:lnTo>
                <a:lnTo>
                  <a:pt x="13" y="1159"/>
                </a:lnTo>
                <a:close/>
              </a:path>
            </a:pathLst>
          </a:custGeom>
          <a:solidFill>
            <a:srgbClr val="33CC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9" name="Freeform 1035"/>
          <p:cNvSpPr>
            <a:spLocks/>
          </p:cNvSpPr>
          <p:nvPr/>
        </p:nvSpPr>
        <p:spPr bwMode="auto">
          <a:xfrm>
            <a:off x="6245225" y="3852863"/>
            <a:ext cx="250825" cy="182562"/>
          </a:xfrm>
          <a:custGeom>
            <a:avLst/>
            <a:gdLst>
              <a:gd name="T0" fmla="*/ 2147483647 w 158"/>
              <a:gd name="T1" fmla="*/ 2147483647 h 115"/>
              <a:gd name="T2" fmla="*/ 2147483647 w 158"/>
              <a:gd name="T3" fmla="*/ 2147483647 h 115"/>
              <a:gd name="T4" fmla="*/ 2147483647 w 158"/>
              <a:gd name="T5" fmla="*/ 2147483647 h 115"/>
              <a:gd name="T6" fmla="*/ 2147483647 w 158"/>
              <a:gd name="T7" fmla="*/ 2147483647 h 115"/>
              <a:gd name="T8" fmla="*/ 2147483647 w 158"/>
              <a:gd name="T9" fmla="*/ 2147483647 h 115"/>
              <a:gd name="T10" fmla="*/ 2147483647 w 158"/>
              <a:gd name="T11" fmla="*/ 2147483647 h 115"/>
              <a:gd name="T12" fmla="*/ 0 w 158"/>
              <a:gd name="T13" fmla="*/ 2147483647 h 115"/>
              <a:gd name="T14" fmla="*/ 0 w 158"/>
              <a:gd name="T15" fmla="*/ 2147483647 h 115"/>
              <a:gd name="T16" fmla="*/ 0 w 158"/>
              <a:gd name="T17" fmla="*/ 2147483647 h 115"/>
              <a:gd name="T18" fmla="*/ 2147483647 w 158"/>
              <a:gd name="T19" fmla="*/ 2147483647 h 115"/>
              <a:gd name="T20" fmla="*/ 2147483647 w 158"/>
              <a:gd name="T21" fmla="*/ 2147483647 h 115"/>
              <a:gd name="T22" fmla="*/ 2147483647 w 158"/>
              <a:gd name="T23" fmla="*/ 2147483647 h 115"/>
              <a:gd name="T24" fmla="*/ 2147483647 w 158"/>
              <a:gd name="T25" fmla="*/ 2147483647 h 115"/>
              <a:gd name="T26" fmla="*/ 2147483647 w 158"/>
              <a:gd name="T27" fmla="*/ 2147483647 h 115"/>
              <a:gd name="T28" fmla="*/ 2147483647 w 158"/>
              <a:gd name="T29" fmla="*/ 2147483647 h 115"/>
              <a:gd name="T30" fmla="*/ 2147483647 w 158"/>
              <a:gd name="T31" fmla="*/ 2147483647 h 115"/>
              <a:gd name="T32" fmla="*/ 2147483647 w 158"/>
              <a:gd name="T33" fmla="*/ 0 h 115"/>
              <a:gd name="T34" fmla="*/ 2147483647 w 158"/>
              <a:gd name="T35" fmla="*/ 2147483647 h 115"/>
              <a:gd name="T36" fmla="*/ 2147483647 w 158"/>
              <a:gd name="T37" fmla="*/ 2147483647 h 115"/>
              <a:gd name="T38" fmla="*/ 2147483647 w 158"/>
              <a:gd name="T39" fmla="*/ 2147483647 h 115"/>
              <a:gd name="T40" fmla="*/ 2147483647 w 158"/>
              <a:gd name="T41" fmla="*/ 2147483647 h 115"/>
              <a:gd name="T42" fmla="*/ 2147483647 w 158"/>
              <a:gd name="T43" fmla="*/ 2147483647 h 115"/>
              <a:gd name="T44" fmla="*/ 2147483647 w 158"/>
              <a:gd name="T45" fmla="*/ 2147483647 h 115"/>
              <a:gd name="T46" fmla="*/ 2147483647 w 158"/>
              <a:gd name="T47" fmla="*/ 2147483647 h 115"/>
              <a:gd name="T48" fmla="*/ 2147483647 w 158"/>
              <a:gd name="T49" fmla="*/ 2147483647 h 115"/>
              <a:gd name="T50" fmla="*/ 2147483647 w 158"/>
              <a:gd name="T51" fmla="*/ 2147483647 h 115"/>
              <a:gd name="T52" fmla="*/ 2147483647 w 158"/>
              <a:gd name="T53" fmla="*/ 2147483647 h 115"/>
              <a:gd name="T54" fmla="*/ 2147483647 w 158"/>
              <a:gd name="T55" fmla="*/ 2147483647 h 115"/>
              <a:gd name="T56" fmla="*/ 2147483647 w 158"/>
              <a:gd name="T57" fmla="*/ 2147483647 h 1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8"/>
              <a:gd name="T88" fmla="*/ 0 h 115"/>
              <a:gd name="T89" fmla="*/ 158 w 158"/>
              <a:gd name="T90" fmla="*/ 115 h 1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8" h="115">
                <a:moveTo>
                  <a:pt x="28" y="113"/>
                </a:moveTo>
                <a:lnTo>
                  <a:pt x="26" y="115"/>
                </a:lnTo>
                <a:lnTo>
                  <a:pt x="19" y="111"/>
                </a:lnTo>
                <a:lnTo>
                  <a:pt x="13" y="106"/>
                </a:lnTo>
                <a:lnTo>
                  <a:pt x="8" y="102"/>
                </a:lnTo>
                <a:lnTo>
                  <a:pt x="2" y="93"/>
                </a:lnTo>
                <a:lnTo>
                  <a:pt x="0" y="85"/>
                </a:lnTo>
                <a:lnTo>
                  <a:pt x="0" y="76"/>
                </a:lnTo>
                <a:lnTo>
                  <a:pt x="0" y="65"/>
                </a:lnTo>
                <a:lnTo>
                  <a:pt x="13" y="50"/>
                </a:lnTo>
                <a:lnTo>
                  <a:pt x="28" y="39"/>
                </a:lnTo>
                <a:lnTo>
                  <a:pt x="43" y="29"/>
                </a:lnTo>
                <a:lnTo>
                  <a:pt x="60" y="22"/>
                </a:lnTo>
                <a:lnTo>
                  <a:pt x="80" y="16"/>
                </a:lnTo>
                <a:lnTo>
                  <a:pt x="97" y="9"/>
                </a:lnTo>
                <a:lnTo>
                  <a:pt x="117" y="5"/>
                </a:lnTo>
                <a:lnTo>
                  <a:pt x="134" y="0"/>
                </a:lnTo>
                <a:lnTo>
                  <a:pt x="151" y="18"/>
                </a:lnTo>
                <a:lnTo>
                  <a:pt x="158" y="33"/>
                </a:lnTo>
                <a:lnTo>
                  <a:pt x="156" y="48"/>
                </a:lnTo>
                <a:lnTo>
                  <a:pt x="154" y="52"/>
                </a:lnTo>
                <a:lnTo>
                  <a:pt x="141" y="65"/>
                </a:lnTo>
                <a:lnTo>
                  <a:pt x="125" y="74"/>
                </a:lnTo>
                <a:lnTo>
                  <a:pt x="110" y="83"/>
                </a:lnTo>
                <a:lnTo>
                  <a:pt x="95" y="91"/>
                </a:lnTo>
                <a:lnTo>
                  <a:pt x="78" y="98"/>
                </a:lnTo>
                <a:lnTo>
                  <a:pt x="60" y="102"/>
                </a:lnTo>
                <a:lnTo>
                  <a:pt x="45" y="109"/>
                </a:lnTo>
                <a:lnTo>
                  <a:pt x="28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0" name="Rectangle 1036"/>
          <p:cNvSpPr>
            <a:spLocks noChangeArrowheads="1"/>
          </p:cNvSpPr>
          <p:nvPr/>
        </p:nvSpPr>
        <p:spPr bwMode="auto">
          <a:xfrm>
            <a:off x="4295775" y="2708275"/>
            <a:ext cx="31242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1" name="Rectangle 1037"/>
          <p:cNvSpPr>
            <a:spLocks noChangeArrowheads="1"/>
          </p:cNvSpPr>
          <p:nvPr/>
        </p:nvSpPr>
        <p:spPr bwMode="auto">
          <a:xfrm>
            <a:off x="3381375" y="3165475"/>
            <a:ext cx="3657600" cy="16764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2" name="Rectangle 1038"/>
          <p:cNvSpPr>
            <a:spLocks noChangeArrowheads="1"/>
          </p:cNvSpPr>
          <p:nvPr/>
        </p:nvSpPr>
        <p:spPr bwMode="auto">
          <a:xfrm>
            <a:off x="3152775" y="34702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3" name="Rectangle 1039"/>
          <p:cNvSpPr>
            <a:spLocks noChangeArrowheads="1"/>
          </p:cNvSpPr>
          <p:nvPr/>
        </p:nvSpPr>
        <p:spPr bwMode="auto">
          <a:xfrm>
            <a:off x="1628775" y="32416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4" name="Rectangle 1040"/>
          <p:cNvSpPr>
            <a:spLocks noChangeArrowheads="1"/>
          </p:cNvSpPr>
          <p:nvPr/>
        </p:nvSpPr>
        <p:spPr bwMode="auto">
          <a:xfrm>
            <a:off x="3457575" y="3165475"/>
            <a:ext cx="3200400" cy="19050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5" name="Rectangle 1041"/>
          <p:cNvSpPr>
            <a:spLocks noChangeArrowheads="1"/>
          </p:cNvSpPr>
          <p:nvPr/>
        </p:nvSpPr>
        <p:spPr bwMode="auto">
          <a:xfrm>
            <a:off x="1628775" y="41560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92306" name="Object 1042"/>
          <p:cNvGraphicFramePr>
            <a:graphicFrameLocks noChangeAspect="1"/>
          </p:cNvGraphicFramePr>
          <p:nvPr/>
        </p:nvGraphicFramePr>
        <p:xfrm>
          <a:off x="4067175" y="2708275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多媒體項目" r:id="rId4" imgW="5371920" imgH="1949040" progId="">
                  <p:embed/>
                </p:oleObj>
              </mc:Choice>
              <mc:Fallback>
                <p:oleObj name="多媒體項目" r:id="rId4" imgW="5371920" imgH="1949040" progId="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2308" name="Picture 1044" descr="AG002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16238" y="3933825"/>
            <a:ext cx="1871662" cy="164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3624-1247-4F84-ADD6-7EFE5BD7F3DE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371600" y="5181600"/>
            <a:ext cx="609600" cy="230188"/>
            <a:chOff x="3305" y="2252"/>
            <a:chExt cx="1375" cy="721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3305" y="2252"/>
              <a:ext cx="519" cy="721"/>
              <a:chOff x="3305" y="2252"/>
              <a:chExt cx="519" cy="721"/>
            </a:xfrm>
          </p:grpSpPr>
          <p:sp>
            <p:nvSpPr>
              <p:cNvPr id="25669" name="Oval 1028"/>
              <p:cNvSpPr>
                <a:spLocks noChangeArrowheads="1"/>
              </p:cNvSpPr>
              <p:nvPr/>
            </p:nvSpPr>
            <p:spPr bwMode="auto">
              <a:xfrm>
                <a:off x="3305" y="2295"/>
                <a:ext cx="519" cy="678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0" name="Oval 1029"/>
              <p:cNvSpPr>
                <a:spLocks noChangeArrowheads="1"/>
              </p:cNvSpPr>
              <p:nvPr/>
            </p:nvSpPr>
            <p:spPr bwMode="auto">
              <a:xfrm>
                <a:off x="3305" y="2252"/>
                <a:ext cx="519" cy="677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1" name="Oval 1030"/>
              <p:cNvSpPr>
                <a:spLocks noChangeArrowheads="1"/>
              </p:cNvSpPr>
              <p:nvPr/>
            </p:nvSpPr>
            <p:spPr bwMode="auto">
              <a:xfrm>
                <a:off x="3327" y="2281"/>
                <a:ext cx="475" cy="644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350" y="2513"/>
                <a:ext cx="124" cy="187"/>
                <a:chOff x="3350" y="2513"/>
                <a:chExt cx="124" cy="187"/>
              </a:xfrm>
            </p:grpSpPr>
            <p:sp>
              <p:nvSpPr>
                <p:cNvPr id="25673" name="Oval 1032"/>
                <p:cNvSpPr>
                  <a:spLocks noChangeArrowheads="1"/>
                </p:cNvSpPr>
                <p:nvPr/>
              </p:nvSpPr>
              <p:spPr bwMode="auto">
                <a:xfrm>
                  <a:off x="3350" y="2513"/>
                  <a:ext cx="124" cy="187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74" name="Oval 1033"/>
                <p:cNvSpPr>
                  <a:spLocks noChangeArrowheads="1"/>
                </p:cNvSpPr>
                <p:nvPr/>
              </p:nvSpPr>
              <p:spPr bwMode="auto">
                <a:xfrm>
                  <a:off x="3363" y="2554"/>
                  <a:ext cx="98" cy="146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" name="Group 1034"/>
            <p:cNvGrpSpPr>
              <a:grpSpLocks/>
            </p:cNvGrpSpPr>
            <p:nvPr/>
          </p:nvGrpSpPr>
          <p:grpSpPr bwMode="auto">
            <a:xfrm>
              <a:off x="3783" y="2475"/>
              <a:ext cx="897" cy="275"/>
              <a:chOff x="3783" y="2475"/>
              <a:chExt cx="897" cy="275"/>
            </a:xfrm>
          </p:grpSpPr>
          <p:sp>
            <p:nvSpPr>
              <p:cNvPr id="25664" name="Freeform 1035"/>
              <p:cNvSpPr>
                <a:spLocks/>
              </p:cNvSpPr>
              <p:nvPr/>
            </p:nvSpPr>
            <p:spPr bwMode="auto">
              <a:xfrm>
                <a:off x="3783" y="2513"/>
                <a:ext cx="897" cy="237"/>
              </a:xfrm>
              <a:custGeom>
                <a:avLst/>
                <a:gdLst>
                  <a:gd name="T0" fmla="*/ 0 w 897"/>
                  <a:gd name="T1" fmla="*/ 0 h 237"/>
                  <a:gd name="T2" fmla="*/ 897 w 897"/>
                  <a:gd name="T3" fmla="*/ 79 h 237"/>
                  <a:gd name="T4" fmla="*/ 897 w 897"/>
                  <a:gd name="T5" fmla="*/ 119 h 237"/>
                  <a:gd name="T6" fmla="*/ 838 w 897"/>
                  <a:gd name="T7" fmla="*/ 237 h 237"/>
                  <a:gd name="T8" fmla="*/ 718 w 897"/>
                  <a:gd name="T9" fmla="*/ 237 h 237"/>
                  <a:gd name="T10" fmla="*/ 718 w 897"/>
                  <a:gd name="T11" fmla="*/ 179 h 237"/>
                  <a:gd name="T12" fmla="*/ 658 w 897"/>
                  <a:gd name="T13" fmla="*/ 179 h 237"/>
                  <a:gd name="T14" fmla="*/ 658 w 897"/>
                  <a:gd name="T15" fmla="*/ 237 h 237"/>
                  <a:gd name="T16" fmla="*/ 599 w 897"/>
                  <a:gd name="T17" fmla="*/ 237 h 237"/>
                  <a:gd name="T18" fmla="*/ 599 w 897"/>
                  <a:gd name="T19" fmla="*/ 179 h 237"/>
                  <a:gd name="T20" fmla="*/ 479 w 897"/>
                  <a:gd name="T21" fmla="*/ 179 h 237"/>
                  <a:gd name="T22" fmla="*/ 479 w 897"/>
                  <a:gd name="T23" fmla="*/ 237 h 237"/>
                  <a:gd name="T24" fmla="*/ 419 w 897"/>
                  <a:gd name="T25" fmla="*/ 237 h 237"/>
                  <a:gd name="T26" fmla="*/ 359 w 897"/>
                  <a:gd name="T27" fmla="*/ 179 h 237"/>
                  <a:gd name="T28" fmla="*/ 299 w 897"/>
                  <a:gd name="T29" fmla="*/ 237 h 237"/>
                  <a:gd name="T30" fmla="*/ 239 w 897"/>
                  <a:gd name="T31" fmla="*/ 179 h 237"/>
                  <a:gd name="T32" fmla="*/ 239 w 897"/>
                  <a:gd name="T33" fmla="*/ 237 h 237"/>
                  <a:gd name="T34" fmla="*/ 179 w 897"/>
                  <a:gd name="T35" fmla="*/ 237 h 237"/>
                  <a:gd name="T36" fmla="*/ 179 w 897"/>
                  <a:gd name="T37" fmla="*/ 179 h 237"/>
                  <a:gd name="T38" fmla="*/ 120 w 897"/>
                  <a:gd name="T39" fmla="*/ 179 h 237"/>
                  <a:gd name="T40" fmla="*/ 59 w 897"/>
                  <a:gd name="T41" fmla="*/ 237 h 237"/>
                  <a:gd name="T42" fmla="*/ 0 w 897"/>
                  <a:gd name="T43" fmla="*/ 237 h 237"/>
                  <a:gd name="T44" fmla="*/ 0 w 897"/>
                  <a:gd name="T45" fmla="*/ 0 h 2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7"/>
                  <a:gd name="T71" fmla="*/ 897 w 897"/>
                  <a:gd name="T72" fmla="*/ 237 h 2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7">
                    <a:moveTo>
                      <a:pt x="0" y="0"/>
                    </a:moveTo>
                    <a:lnTo>
                      <a:pt x="897" y="79"/>
                    </a:lnTo>
                    <a:lnTo>
                      <a:pt x="897" y="119"/>
                    </a:lnTo>
                    <a:lnTo>
                      <a:pt x="838" y="237"/>
                    </a:lnTo>
                    <a:lnTo>
                      <a:pt x="718" y="237"/>
                    </a:lnTo>
                    <a:lnTo>
                      <a:pt x="718" y="179"/>
                    </a:lnTo>
                    <a:lnTo>
                      <a:pt x="658" y="179"/>
                    </a:lnTo>
                    <a:lnTo>
                      <a:pt x="658" y="237"/>
                    </a:lnTo>
                    <a:lnTo>
                      <a:pt x="599" y="237"/>
                    </a:lnTo>
                    <a:lnTo>
                      <a:pt x="599" y="179"/>
                    </a:lnTo>
                    <a:lnTo>
                      <a:pt x="479" y="179"/>
                    </a:lnTo>
                    <a:lnTo>
                      <a:pt x="479" y="237"/>
                    </a:lnTo>
                    <a:lnTo>
                      <a:pt x="419" y="237"/>
                    </a:lnTo>
                    <a:lnTo>
                      <a:pt x="359" y="179"/>
                    </a:lnTo>
                    <a:lnTo>
                      <a:pt x="299" y="237"/>
                    </a:lnTo>
                    <a:lnTo>
                      <a:pt x="239" y="179"/>
                    </a:lnTo>
                    <a:lnTo>
                      <a:pt x="239" y="237"/>
                    </a:lnTo>
                    <a:lnTo>
                      <a:pt x="179" y="237"/>
                    </a:lnTo>
                    <a:lnTo>
                      <a:pt x="179" y="179"/>
                    </a:lnTo>
                    <a:lnTo>
                      <a:pt x="120" y="179"/>
                    </a:lnTo>
                    <a:lnTo>
                      <a:pt x="59" y="237"/>
                    </a:lnTo>
                    <a:lnTo>
                      <a:pt x="0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5" name="Freeform 1036"/>
              <p:cNvSpPr>
                <a:spLocks/>
              </p:cNvSpPr>
              <p:nvPr/>
            </p:nvSpPr>
            <p:spPr bwMode="auto">
              <a:xfrm>
                <a:off x="3783" y="2475"/>
                <a:ext cx="897" cy="236"/>
              </a:xfrm>
              <a:custGeom>
                <a:avLst/>
                <a:gdLst>
                  <a:gd name="T0" fmla="*/ 0 w 897"/>
                  <a:gd name="T1" fmla="*/ 0 h 236"/>
                  <a:gd name="T2" fmla="*/ 838 w 897"/>
                  <a:gd name="T3" fmla="*/ 0 h 236"/>
                  <a:gd name="T4" fmla="*/ 897 w 897"/>
                  <a:gd name="T5" fmla="*/ 117 h 236"/>
                  <a:gd name="T6" fmla="*/ 838 w 897"/>
                  <a:gd name="T7" fmla="*/ 236 h 236"/>
                  <a:gd name="T8" fmla="*/ 718 w 897"/>
                  <a:gd name="T9" fmla="*/ 236 h 236"/>
                  <a:gd name="T10" fmla="*/ 718 w 897"/>
                  <a:gd name="T11" fmla="*/ 177 h 236"/>
                  <a:gd name="T12" fmla="*/ 658 w 897"/>
                  <a:gd name="T13" fmla="*/ 177 h 236"/>
                  <a:gd name="T14" fmla="*/ 658 w 897"/>
                  <a:gd name="T15" fmla="*/ 236 h 236"/>
                  <a:gd name="T16" fmla="*/ 599 w 897"/>
                  <a:gd name="T17" fmla="*/ 236 h 236"/>
                  <a:gd name="T18" fmla="*/ 599 w 897"/>
                  <a:gd name="T19" fmla="*/ 177 h 236"/>
                  <a:gd name="T20" fmla="*/ 479 w 897"/>
                  <a:gd name="T21" fmla="*/ 177 h 236"/>
                  <a:gd name="T22" fmla="*/ 479 w 897"/>
                  <a:gd name="T23" fmla="*/ 236 h 236"/>
                  <a:gd name="T24" fmla="*/ 419 w 897"/>
                  <a:gd name="T25" fmla="*/ 236 h 236"/>
                  <a:gd name="T26" fmla="*/ 359 w 897"/>
                  <a:gd name="T27" fmla="*/ 177 h 236"/>
                  <a:gd name="T28" fmla="*/ 299 w 897"/>
                  <a:gd name="T29" fmla="*/ 236 h 236"/>
                  <a:gd name="T30" fmla="*/ 239 w 897"/>
                  <a:gd name="T31" fmla="*/ 177 h 236"/>
                  <a:gd name="T32" fmla="*/ 239 w 897"/>
                  <a:gd name="T33" fmla="*/ 236 h 236"/>
                  <a:gd name="T34" fmla="*/ 179 w 897"/>
                  <a:gd name="T35" fmla="*/ 236 h 236"/>
                  <a:gd name="T36" fmla="*/ 179 w 897"/>
                  <a:gd name="T37" fmla="*/ 177 h 236"/>
                  <a:gd name="T38" fmla="*/ 120 w 897"/>
                  <a:gd name="T39" fmla="*/ 177 h 236"/>
                  <a:gd name="T40" fmla="*/ 59 w 897"/>
                  <a:gd name="T41" fmla="*/ 236 h 236"/>
                  <a:gd name="T42" fmla="*/ 0 w 897"/>
                  <a:gd name="T43" fmla="*/ 236 h 236"/>
                  <a:gd name="T44" fmla="*/ 0 w 897"/>
                  <a:gd name="T45" fmla="*/ 0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6"/>
                  <a:gd name="T71" fmla="*/ 897 w 897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6">
                    <a:moveTo>
                      <a:pt x="0" y="0"/>
                    </a:moveTo>
                    <a:lnTo>
                      <a:pt x="838" y="0"/>
                    </a:lnTo>
                    <a:lnTo>
                      <a:pt x="897" y="117"/>
                    </a:lnTo>
                    <a:lnTo>
                      <a:pt x="838" y="236"/>
                    </a:lnTo>
                    <a:lnTo>
                      <a:pt x="718" y="236"/>
                    </a:lnTo>
                    <a:lnTo>
                      <a:pt x="718" y="177"/>
                    </a:lnTo>
                    <a:lnTo>
                      <a:pt x="658" y="177"/>
                    </a:lnTo>
                    <a:lnTo>
                      <a:pt x="658" y="236"/>
                    </a:lnTo>
                    <a:lnTo>
                      <a:pt x="599" y="236"/>
                    </a:lnTo>
                    <a:lnTo>
                      <a:pt x="599" y="177"/>
                    </a:lnTo>
                    <a:lnTo>
                      <a:pt x="479" y="177"/>
                    </a:lnTo>
                    <a:lnTo>
                      <a:pt x="479" y="236"/>
                    </a:lnTo>
                    <a:lnTo>
                      <a:pt x="419" y="236"/>
                    </a:lnTo>
                    <a:lnTo>
                      <a:pt x="359" y="177"/>
                    </a:lnTo>
                    <a:lnTo>
                      <a:pt x="299" y="236"/>
                    </a:lnTo>
                    <a:lnTo>
                      <a:pt x="239" y="177"/>
                    </a:lnTo>
                    <a:lnTo>
                      <a:pt x="239" y="236"/>
                    </a:lnTo>
                    <a:lnTo>
                      <a:pt x="179" y="236"/>
                    </a:lnTo>
                    <a:lnTo>
                      <a:pt x="179" y="177"/>
                    </a:lnTo>
                    <a:lnTo>
                      <a:pt x="120" y="177"/>
                    </a:lnTo>
                    <a:lnTo>
                      <a:pt x="59" y="236"/>
                    </a:lnTo>
                    <a:lnTo>
                      <a:pt x="0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6" name="Freeform 1037"/>
              <p:cNvSpPr>
                <a:spLocks/>
              </p:cNvSpPr>
              <p:nvPr/>
            </p:nvSpPr>
            <p:spPr bwMode="auto">
              <a:xfrm>
                <a:off x="3859" y="2533"/>
                <a:ext cx="821" cy="60"/>
              </a:xfrm>
              <a:custGeom>
                <a:avLst/>
                <a:gdLst>
                  <a:gd name="T0" fmla="*/ 0 w 821"/>
                  <a:gd name="T1" fmla="*/ 0 h 60"/>
                  <a:gd name="T2" fmla="*/ 793 w 821"/>
                  <a:gd name="T3" fmla="*/ 0 h 60"/>
                  <a:gd name="T4" fmla="*/ 821 w 821"/>
                  <a:gd name="T5" fmla="*/ 60 h 60"/>
                  <a:gd name="T6" fmla="*/ 0 w 821"/>
                  <a:gd name="T7" fmla="*/ 60 h 60"/>
                  <a:gd name="T8" fmla="*/ 0 w 82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1"/>
                  <a:gd name="T16" fmla="*/ 0 h 60"/>
                  <a:gd name="T17" fmla="*/ 821 w 82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1" h="60">
                    <a:moveTo>
                      <a:pt x="0" y="0"/>
                    </a:moveTo>
                    <a:lnTo>
                      <a:pt x="793" y="0"/>
                    </a:lnTo>
                    <a:lnTo>
                      <a:pt x="82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7" name="Rectangle 1038"/>
              <p:cNvSpPr>
                <a:spLocks noChangeArrowheads="1"/>
              </p:cNvSpPr>
              <p:nvPr/>
            </p:nvSpPr>
            <p:spPr bwMode="auto">
              <a:xfrm>
                <a:off x="3873" y="2634"/>
                <a:ext cx="775" cy="9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8" name="Rectangle 1039"/>
              <p:cNvSpPr>
                <a:spLocks noChangeArrowheads="1"/>
              </p:cNvSpPr>
              <p:nvPr/>
            </p:nvSpPr>
            <p:spPr bwMode="auto">
              <a:xfrm>
                <a:off x="3846" y="2486"/>
                <a:ext cx="775" cy="1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3524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3811588" y="1371600"/>
            <a:ext cx="3649662" cy="4181475"/>
            <a:chOff x="2401" y="864"/>
            <a:chExt cx="2299" cy="2634"/>
          </a:xfrm>
        </p:grpSpPr>
        <p:graphicFrame>
          <p:nvGraphicFramePr>
            <p:cNvPr id="25602" name="Object 1042"/>
            <p:cNvGraphicFramePr>
              <a:graphicFrameLocks noChangeAspect="1"/>
            </p:cNvGraphicFramePr>
            <p:nvPr/>
          </p:nvGraphicFramePr>
          <p:xfrm>
            <a:off x="3696" y="864"/>
            <a:ext cx="1004" cy="2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9" name="多媒體項目" r:id="rId5" imgW="652320" imgH="1418760" progId="">
                    <p:embed/>
                  </p:oleObj>
                </mc:Choice>
                <mc:Fallback>
                  <p:oleObj name="多媒體項目" r:id="rId5" imgW="652320" imgH="1418760" progId="">
                    <p:embed/>
                    <p:pic>
                      <p:nvPicPr>
                        <p:cNvPr id="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864"/>
                          <a:ext cx="1004" cy="2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043"/>
            <p:cNvGrpSpPr>
              <a:grpSpLocks/>
            </p:cNvGrpSpPr>
            <p:nvPr/>
          </p:nvGrpSpPr>
          <p:grpSpPr bwMode="auto">
            <a:xfrm>
              <a:off x="3387" y="2434"/>
              <a:ext cx="1112" cy="901"/>
              <a:chOff x="3387" y="2434"/>
              <a:chExt cx="1112" cy="901"/>
            </a:xfrm>
          </p:grpSpPr>
          <p:sp>
            <p:nvSpPr>
              <p:cNvPr id="25647" name="Freeform 1044"/>
              <p:cNvSpPr>
                <a:spLocks/>
              </p:cNvSpPr>
              <p:nvPr/>
            </p:nvSpPr>
            <p:spPr bwMode="auto">
              <a:xfrm>
                <a:off x="3604" y="2877"/>
                <a:ext cx="728" cy="450"/>
              </a:xfrm>
              <a:custGeom>
                <a:avLst/>
                <a:gdLst>
                  <a:gd name="T0" fmla="*/ 0 w 1457"/>
                  <a:gd name="T1" fmla="*/ 12 h 901"/>
                  <a:gd name="T2" fmla="*/ 0 w 1457"/>
                  <a:gd name="T3" fmla="*/ 34 h 901"/>
                  <a:gd name="T4" fmla="*/ 10 w 1457"/>
                  <a:gd name="T5" fmla="*/ 42 h 901"/>
                  <a:gd name="T6" fmla="*/ 20 w 1457"/>
                  <a:gd name="T7" fmla="*/ 48 h 901"/>
                  <a:gd name="T8" fmla="*/ 36 w 1457"/>
                  <a:gd name="T9" fmla="*/ 56 h 901"/>
                  <a:gd name="T10" fmla="*/ 55 w 1457"/>
                  <a:gd name="T11" fmla="*/ 43 h 901"/>
                  <a:gd name="T12" fmla="*/ 75 w 1457"/>
                  <a:gd name="T13" fmla="*/ 28 h 901"/>
                  <a:gd name="T14" fmla="*/ 90 w 1457"/>
                  <a:gd name="T15" fmla="*/ 17 h 901"/>
                  <a:gd name="T16" fmla="*/ 91 w 1457"/>
                  <a:gd name="T17" fmla="*/ 0 h 901"/>
                  <a:gd name="T18" fmla="*/ 80 w 1457"/>
                  <a:gd name="T19" fmla="*/ 6 h 901"/>
                  <a:gd name="T20" fmla="*/ 70 w 1457"/>
                  <a:gd name="T21" fmla="*/ 13 h 901"/>
                  <a:gd name="T22" fmla="*/ 58 w 1457"/>
                  <a:gd name="T23" fmla="*/ 22 h 901"/>
                  <a:gd name="T24" fmla="*/ 37 w 1457"/>
                  <a:gd name="T25" fmla="*/ 10 h 901"/>
                  <a:gd name="T26" fmla="*/ 28 w 1457"/>
                  <a:gd name="T27" fmla="*/ 14 h 901"/>
                  <a:gd name="T28" fmla="*/ 13 w 1457"/>
                  <a:gd name="T29" fmla="*/ 20 h 901"/>
                  <a:gd name="T30" fmla="*/ 0 w 1457"/>
                  <a:gd name="T31" fmla="*/ 12 h 9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7"/>
                  <a:gd name="T49" fmla="*/ 0 h 901"/>
                  <a:gd name="T50" fmla="*/ 1457 w 1457"/>
                  <a:gd name="T51" fmla="*/ 901 h 9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7" h="901">
                    <a:moveTo>
                      <a:pt x="0" y="198"/>
                    </a:moveTo>
                    <a:lnTo>
                      <a:pt x="4" y="557"/>
                    </a:lnTo>
                    <a:lnTo>
                      <a:pt x="167" y="687"/>
                    </a:lnTo>
                    <a:lnTo>
                      <a:pt x="330" y="772"/>
                    </a:lnTo>
                    <a:lnTo>
                      <a:pt x="586" y="901"/>
                    </a:lnTo>
                    <a:lnTo>
                      <a:pt x="887" y="703"/>
                    </a:lnTo>
                    <a:lnTo>
                      <a:pt x="1213" y="453"/>
                    </a:lnTo>
                    <a:lnTo>
                      <a:pt x="1444" y="281"/>
                    </a:lnTo>
                    <a:lnTo>
                      <a:pt x="1457" y="0"/>
                    </a:lnTo>
                    <a:lnTo>
                      <a:pt x="1291" y="104"/>
                    </a:lnTo>
                    <a:lnTo>
                      <a:pt x="1128" y="218"/>
                    </a:lnTo>
                    <a:lnTo>
                      <a:pt x="942" y="359"/>
                    </a:lnTo>
                    <a:lnTo>
                      <a:pt x="593" y="172"/>
                    </a:lnTo>
                    <a:lnTo>
                      <a:pt x="457" y="234"/>
                    </a:lnTo>
                    <a:lnTo>
                      <a:pt x="222" y="3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AC8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" name="Group 1045"/>
              <p:cNvGrpSpPr>
                <a:grpSpLocks/>
              </p:cNvGrpSpPr>
              <p:nvPr/>
            </p:nvGrpSpPr>
            <p:grpSpPr bwMode="auto">
              <a:xfrm>
                <a:off x="3402" y="2446"/>
                <a:ext cx="1085" cy="609"/>
                <a:chOff x="3402" y="2446"/>
                <a:chExt cx="1085" cy="609"/>
              </a:xfrm>
            </p:grpSpPr>
            <p:sp>
              <p:nvSpPr>
                <p:cNvPr id="25657" name="Freeform 1046"/>
                <p:cNvSpPr>
                  <a:spLocks/>
                </p:cNvSpPr>
                <p:nvPr/>
              </p:nvSpPr>
              <p:spPr bwMode="auto">
                <a:xfrm>
                  <a:off x="3402" y="2742"/>
                  <a:ext cx="508" cy="303"/>
                </a:xfrm>
                <a:custGeom>
                  <a:avLst/>
                  <a:gdLst>
                    <a:gd name="T0" fmla="*/ 24 w 1018"/>
                    <a:gd name="T1" fmla="*/ 0 h 605"/>
                    <a:gd name="T2" fmla="*/ 0 w 1018"/>
                    <a:gd name="T3" fmla="*/ 16 h 605"/>
                    <a:gd name="T4" fmla="*/ 14 w 1018"/>
                    <a:gd name="T5" fmla="*/ 23 h 605"/>
                    <a:gd name="T6" fmla="*/ 27 w 1018"/>
                    <a:gd name="T7" fmla="*/ 29 h 605"/>
                    <a:gd name="T8" fmla="*/ 39 w 1018"/>
                    <a:gd name="T9" fmla="*/ 38 h 605"/>
                    <a:gd name="T10" fmla="*/ 63 w 1018"/>
                    <a:gd name="T11" fmla="*/ 27 h 605"/>
                    <a:gd name="T12" fmla="*/ 47 w 1018"/>
                    <a:gd name="T13" fmla="*/ 18 h 605"/>
                    <a:gd name="T14" fmla="*/ 35 w 1018"/>
                    <a:gd name="T15" fmla="*/ 9 h 605"/>
                    <a:gd name="T16" fmla="*/ 24 w 1018"/>
                    <a:gd name="T17" fmla="*/ 0 h 6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8"/>
                    <a:gd name="T28" fmla="*/ 0 h 605"/>
                    <a:gd name="T29" fmla="*/ 1018 w 1018"/>
                    <a:gd name="T30" fmla="*/ 605 h 6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8" h="605">
                      <a:moveTo>
                        <a:pt x="390" y="0"/>
                      </a:moveTo>
                      <a:lnTo>
                        <a:pt x="0" y="248"/>
                      </a:lnTo>
                      <a:lnTo>
                        <a:pt x="237" y="366"/>
                      </a:lnTo>
                      <a:lnTo>
                        <a:pt x="434" y="460"/>
                      </a:lnTo>
                      <a:lnTo>
                        <a:pt x="636" y="605"/>
                      </a:lnTo>
                      <a:lnTo>
                        <a:pt x="1018" y="425"/>
                      </a:lnTo>
                      <a:lnTo>
                        <a:pt x="765" y="283"/>
                      </a:lnTo>
                      <a:lnTo>
                        <a:pt x="561" y="142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8" name="Freeform 1047"/>
                <p:cNvSpPr>
                  <a:spLocks/>
                </p:cNvSpPr>
                <p:nvPr/>
              </p:nvSpPr>
              <p:spPr bwMode="auto">
                <a:xfrm>
                  <a:off x="3914" y="2688"/>
                  <a:ext cx="573" cy="367"/>
                </a:xfrm>
                <a:custGeom>
                  <a:avLst/>
                  <a:gdLst>
                    <a:gd name="T0" fmla="*/ 0 w 1147"/>
                    <a:gd name="T1" fmla="*/ 34 h 734"/>
                    <a:gd name="T2" fmla="*/ 19 w 1147"/>
                    <a:gd name="T3" fmla="*/ 22 h 734"/>
                    <a:gd name="T4" fmla="*/ 33 w 1147"/>
                    <a:gd name="T5" fmla="*/ 13 h 734"/>
                    <a:gd name="T6" fmla="*/ 44 w 1147"/>
                    <a:gd name="T7" fmla="*/ 6 h 734"/>
                    <a:gd name="T8" fmla="*/ 51 w 1147"/>
                    <a:gd name="T9" fmla="*/ 0 h 734"/>
                    <a:gd name="T10" fmla="*/ 66 w 1147"/>
                    <a:gd name="T11" fmla="*/ 6 h 734"/>
                    <a:gd name="T12" fmla="*/ 71 w 1147"/>
                    <a:gd name="T13" fmla="*/ 9 h 734"/>
                    <a:gd name="T14" fmla="*/ 64 w 1147"/>
                    <a:gd name="T15" fmla="*/ 17 h 734"/>
                    <a:gd name="T16" fmla="*/ 50 w 1147"/>
                    <a:gd name="T17" fmla="*/ 24 h 734"/>
                    <a:gd name="T18" fmla="*/ 37 w 1147"/>
                    <a:gd name="T19" fmla="*/ 33 h 734"/>
                    <a:gd name="T20" fmla="*/ 26 w 1147"/>
                    <a:gd name="T21" fmla="*/ 42 h 734"/>
                    <a:gd name="T22" fmla="*/ 19 w 1147"/>
                    <a:gd name="T23" fmla="*/ 46 h 734"/>
                    <a:gd name="T24" fmla="*/ 1 w 1147"/>
                    <a:gd name="T25" fmla="*/ 37 h 734"/>
                    <a:gd name="T26" fmla="*/ 0 w 1147"/>
                    <a:gd name="T27" fmla="*/ 34 h 7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7"/>
                    <a:gd name="T43" fmla="*/ 0 h 734"/>
                    <a:gd name="T44" fmla="*/ 1147 w 1147"/>
                    <a:gd name="T45" fmla="*/ 734 h 7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7" h="734">
                      <a:moveTo>
                        <a:pt x="0" y="536"/>
                      </a:moveTo>
                      <a:lnTo>
                        <a:pt x="315" y="338"/>
                      </a:lnTo>
                      <a:lnTo>
                        <a:pt x="540" y="218"/>
                      </a:lnTo>
                      <a:lnTo>
                        <a:pt x="704" y="90"/>
                      </a:lnTo>
                      <a:lnTo>
                        <a:pt x="819" y="0"/>
                      </a:lnTo>
                      <a:lnTo>
                        <a:pt x="1062" y="94"/>
                      </a:lnTo>
                      <a:lnTo>
                        <a:pt x="1147" y="136"/>
                      </a:lnTo>
                      <a:lnTo>
                        <a:pt x="1026" y="257"/>
                      </a:lnTo>
                      <a:lnTo>
                        <a:pt x="805" y="393"/>
                      </a:lnTo>
                      <a:lnTo>
                        <a:pt x="598" y="520"/>
                      </a:lnTo>
                      <a:lnTo>
                        <a:pt x="419" y="660"/>
                      </a:lnTo>
                      <a:lnTo>
                        <a:pt x="315" y="734"/>
                      </a:lnTo>
                      <a:lnTo>
                        <a:pt x="23" y="582"/>
                      </a:ln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9" name="Freeform 1048"/>
                <p:cNvSpPr>
                  <a:spLocks/>
                </p:cNvSpPr>
                <p:nvPr/>
              </p:nvSpPr>
              <p:spPr bwMode="auto">
                <a:xfrm>
                  <a:off x="3486" y="2526"/>
                  <a:ext cx="594" cy="215"/>
                </a:xfrm>
                <a:custGeom>
                  <a:avLst/>
                  <a:gdLst>
                    <a:gd name="T0" fmla="*/ 14 w 1190"/>
                    <a:gd name="T1" fmla="*/ 27 h 430"/>
                    <a:gd name="T2" fmla="*/ 35 w 1190"/>
                    <a:gd name="T3" fmla="*/ 17 h 430"/>
                    <a:gd name="T4" fmla="*/ 54 w 1190"/>
                    <a:gd name="T5" fmla="*/ 8 h 430"/>
                    <a:gd name="T6" fmla="*/ 74 w 1190"/>
                    <a:gd name="T7" fmla="*/ 1 h 430"/>
                    <a:gd name="T8" fmla="*/ 53 w 1190"/>
                    <a:gd name="T9" fmla="*/ 0 h 430"/>
                    <a:gd name="T10" fmla="*/ 43 w 1190"/>
                    <a:gd name="T11" fmla="*/ 5 h 430"/>
                    <a:gd name="T12" fmla="*/ 24 w 1190"/>
                    <a:gd name="T13" fmla="*/ 11 h 430"/>
                    <a:gd name="T14" fmla="*/ 13 w 1190"/>
                    <a:gd name="T15" fmla="*/ 14 h 430"/>
                    <a:gd name="T16" fmla="*/ 0 w 1190"/>
                    <a:gd name="T17" fmla="*/ 23 h 430"/>
                    <a:gd name="T18" fmla="*/ 14 w 1190"/>
                    <a:gd name="T19" fmla="*/ 27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90"/>
                    <a:gd name="T31" fmla="*/ 0 h 430"/>
                    <a:gd name="T32" fmla="*/ 1190 w 1190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90" h="430">
                      <a:moveTo>
                        <a:pt x="234" y="430"/>
                      </a:moveTo>
                      <a:lnTo>
                        <a:pt x="568" y="264"/>
                      </a:lnTo>
                      <a:lnTo>
                        <a:pt x="875" y="128"/>
                      </a:lnTo>
                      <a:lnTo>
                        <a:pt x="1190" y="13"/>
                      </a:lnTo>
                      <a:lnTo>
                        <a:pt x="864" y="0"/>
                      </a:lnTo>
                      <a:lnTo>
                        <a:pt x="699" y="67"/>
                      </a:lnTo>
                      <a:lnTo>
                        <a:pt x="397" y="163"/>
                      </a:lnTo>
                      <a:lnTo>
                        <a:pt x="218" y="236"/>
                      </a:lnTo>
                      <a:lnTo>
                        <a:pt x="0" y="367"/>
                      </a:lnTo>
                      <a:lnTo>
                        <a:pt x="234" y="43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0" name="Freeform 1049"/>
                <p:cNvSpPr>
                  <a:spLocks/>
                </p:cNvSpPr>
                <p:nvPr/>
              </p:nvSpPr>
              <p:spPr bwMode="auto">
                <a:xfrm>
                  <a:off x="4080" y="2446"/>
                  <a:ext cx="355" cy="253"/>
                </a:xfrm>
                <a:custGeom>
                  <a:avLst/>
                  <a:gdLst>
                    <a:gd name="T0" fmla="*/ 0 w 709"/>
                    <a:gd name="T1" fmla="*/ 12 h 504"/>
                    <a:gd name="T2" fmla="*/ 18 w 709"/>
                    <a:gd name="T3" fmla="*/ 23 h 504"/>
                    <a:gd name="T4" fmla="*/ 31 w 709"/>
                    <a:gd name="T5" fmla="*/ 32 h 504"/>
                    <a:gd name="T6" fmla="*/ 45 w 709"/>
                    <a:gd name="T7" fmla="*/ 22 h 504"/>
                    <a:gd name="T8" fmla="*/ 21 w 709"/>
                    <a:gd name="T9" fmla="*/ 9 h 504"/>
                    <a:gd name="T10" fmla="*/ 8 w 709"/>
                    <a:gd name="T11" fmla="*/ 0 h 504"/>
                    <a:gd name="T12" fmla="*/ 0 w 709"/>
                    <a:gd name="T13" fmla="*/ 12 h 5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9"/>
                    <a:gd name="T22" fmla="*/ 0 h 504"/>
                    <a:gd name="T23" fmla="*/ 709 w 709"/>
                    <a:gd name="T24" fmla="*/ 504 h 5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9" h="504">
                      <a:moveTo>
                        <a:pt x="0" y="189"/>
                      </a:moveTo>
                      <a:lnTo>
                        <a:pt x="283" y="366"/>
                      </a:lnTo>
                      <a:lnTo>
                        <a:pt x="483" y="504"/>
                      </a:lnTo>
                      <a:lnTo>
                        <a:pt x="709" y="350"/>
                      </a:lnTo>
                      <a:lnTo>
                        <a:pt x="332" y="138"/>
                      </a:lnTo>
                      <a:lnTo>
                        <a:pt x="116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1" name="Freeform 1050"/>
                <p:cNvSpPr>
                  <a:spLocks/>
                </p:cNvSpPr>
                <p:nvPr/>
              </p:nvSpPr>
              <p:spPr bwMode="auto">
                <a:xfrm>
                  <a:off x="3588" y="2537"/>
                  <a:ext cx="742" cy="423"/>
                </a:xfrm>
                <a:custGeom>
                  <a:avLst/>
                  <a:gdLst>
                    <a:gd name="T0" fmla="*/ 3 w 1483"/>
                    <a:gd name="T1" fmla="*/ 26 h 846"/>
                    <a:gd name="T2" fmla="*/ 13 w 1483"/>
                    <a:gd name="T3" fmla="*/ 37 h 846"/>
                    <a:gd name="T4" fmla="*/ 28 w 1483"/>
                    <a:gd name="T5" fmla="*/ 46 h 846"/>
                    <a:gd name="T6" fmla="*/ 41 w 1483"/>
                    <a:gd name="T7" fmla="*/ 53 h 846"/>
                    <a:gd name="T8" fmla="*/ 56 w 1483"/>
                    <a:gd name="T9" fmla="*/ 45 h 846"/>
                    <a:gd name="T10" fmla="*/ 65 w 1483"/>
                    <a:gd name="T11" fmla="*/ 39 h 846"/>
                    <a:gd name="T12" fmla="*/ 77 w 1483"/>
                    <a:gd name="T13" fmla="*/ 33 h 846"/>
                    <a:gd name="T14" fmla="*/ 93 w 1483"/>
                    <a:gd name="T15" fmla="*/ 19 h 846"/>
                    <a:gd name="T16" fmla="*/ 68 w 1483"/>
                    <a:gd name="T17" fmla="*/ 5 h 846"/>
                    <a:gd name="T18" fmla="*/ 61 w 1483"/>
                    <a:gd name="T19" fmla="*/ 0 h 846"/>
                    <a:gd name="T20" fmla="*/ 35 w 1483"/>
                    <a:gd name="T21" fmla="*/ 10 h 846"/>
                    <a:gd name="T22" fmla="*/ 16 w 1483"/>
                    <a:gd name="T23" fmla="*/ 18 h 846"/>
                    <a:gd name="T24" fmla="*/ 0 w 1483"/>
                    <a:gd name="T25" fmla="*/ 26 h 846"/>
                    <a:gd name="T26" fmla="*/ 3 w 1483"/>
                    <a:gd name="T27" fmla="*/ 26 h 8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83"/>
                    <a:gd name="T43" fmla="*/ 0 h 846"/>
                    <a:gd name="T44" fmla="*/ 1483 w 1483"/>
                    <a:gd name="T45" fmla="*/ 846 h 8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83" h="846">
                      <a:moveTo>
                        <a:pt x="42" y="413"/>
                      </a:moveTo>
                      <a:lnTo>
                        <a:pt x="208" y="577"/>
                      </a:lnTo>
                      <a:lnTo>
                        <a:pt x="437" y="726"/>
                      </a:lnTo>
                      <a:lnTo>
                        <a:pt x="646" y="846"/>
                      </a:lnTo>
                      <a:lnTo>
                        <a:pt x="893" y="707"/>
                      </a:lnTo>
                      <a:lnTo>
                        <a:pt x="1033" y="613"/>
                      </a:lnTo>
                      <a:lnTo>
                        <a:pt x="1228" y="515"/>
                      </a:lnTo>
                      <a:lnTo>
                        <a:pt x="1483" y="296"/>
                      </a:lnTo>
                      <a:lnTo>
                        <a:pt x="1088" y="75"/>
                      </a:lnTo>
                      <a:lnTo>
                        <a:pt x="961" y="0"/>
                      </a:lnTo>
                      <a:lnTo>
                        <a:pt x="546" y="156"/>
                      </a:lnTo>
                      <a:lnTo>
                        <a:pt x="244" y="285"/>
                      </a:lnTo>
                      <a:lnTo>
                        <a:pt x="0" y="409"/>
                      </a:lnTo>
                      <a:lnTo>
                        <a:pt x="42" y="413"/>
                      </a:lnTo>
                      <a:close/>
                    </a:path>
                  </a:pathLst>
                </a:custGeom>
                <a:solidFill>
                  <a:srgbClr val="AC8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5649" name="Freeform 1051"/>
              <p:cNvSpPr>
                <a:spLocks/>
              </p:cNvSpPr>
              <p:nvPr/>
            </p:nvSpPr>
            <p:spPr bwMode="auto">
              <a:xfrm>
                <a:off x="4076" y="2434"/>
                <a:ext cx="370" cy="270"/>
              </a:xfrm>
              <a:custGeom>
                <a:avLst/>
                <a:gdLst>
                  <a:gd name="T0" fmla="*/ 3 w 739"/>
                  <a:gd name="T1" fmla="*/ 11 h 540"/>
                  <a:gd name="T2" fmla="*/ 9 w 739"/>
                  <a:gd name="T3" fmla="*/ 3 h 540"/>
                  <a:gd name="T4" fmla="*/ 32 w 739"/>
                  <a:gd name="T5" fmla="*/ 17 h 540"/>
                  <a:gd name="T6" fmla="*/ 42 w 739"/>
                  <a:gd name="T7" fmla="*/ 23 h 540"/>
                  <a:gd name="T8" fmla="*/ 29 w 739"/>
                  <a:gd name="T9" fmla="*/ 31 h 540"/>
                  <a:gd name="T10" fmla="*/ 30 w 739"/>
                  <a:gd name="T11" fmla="*/ 34 h 540"/>
                  <a:gd name="T12" fmla="*/ 31 w 739"/>
                  <a:gd name="T13" fmla="*/ 34 h 540"/>
                  <a:gd name="T14" fmla="*/ 47 w 739"/>
                  <a:gd name="T15" fmla="*/ 23 h 540"/>
                  <a:gd name="T16" fmla="*/ 45 w 739"/>
                  <a:gd name="T17" fmla="*/ 20 h 540"/>
                  <a:gd name="T18" fmla="*/ 28 w 739"/>
                  <a:gd name="T19" fmla="*/ 11 h 540"/>
                  <a:gd name="T20" fmla="*/ 9 w 739"/>
                  <a:gd name="T21" fmla="*/ 0 h 540"/>
                  <a:gd name="T22" fmla="*/ 6 w 739"/>
                  <a:gd name="T23" fmla="*/ 2 h 540"/>
                  <a:gd name="T24" fmla="*/ 0 w 739"/>
                  <a:gd name="T25" fmla="*/ 12 h 540"/>
                  <a:gd name="T26" fmla="*/ 3 w 739"/>
                  <a:gd name="T27" fmla="*/ 11 h 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9"/>
                  <a:gd name="T43" fmla="*/ 0 h 540"/>
                  <a:gd name="T44" fmla="*/ 739 w 739"/>
                  <a:gd name="T45" fmla="*/ 540 h 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9" h="540">
                    <a:moveTo>
                      <a:pt x="39" y="188"/>
                    </a:moveTo>
                    <a:lnTo>
                      <a:pt x="141" y="59"/>
                    </a:lnTo>
                    <a:lnTo>
                      <a:pt x="509" y="271"/>
                    </a:lnTo>
                    <a:lnTo>
                      <a:pt x="672" y="372"/>
                    </a:lnTo>
                    <a:lnTo>
                      <a:pt x="462" y="505"/>
                    </a:lnTo>
                    <a:lnTo>
                      <a:pt x="474" y="536"/>
                    </a:lnTo>
                    <a:lnTo>
                      <a:pt x="493" y="540"/>
                    </a:lnTo>
                    <a:lnTo>
                      <a:pt x="739" y="375"/>
                    </a:lnTo>
                    <a:lnTo>
                      <a:pt x="708" y="329"/>
                    </a:lnTo>
                    <a:lnTo>
                      <a:pt x="433" y="188"/>
                    </a:lnTo>
                    <a:lnTo>
                      <a:pt x="129" y="0"/>
                    </a:lnTo>
                    <a:lnTo>
                      <a:pt x="93" y="36"/>
                    </a:lnTo>
                    <a:lnTo>
                      <a:pt x="0" y="197"/>
                    </a:lnTo>
                    <a:lnTo>
                      <a:pt x="39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0" name="Freeform 1052"/>
              <p:cNvSpPr>
                <a:spLocks/>
              </p:cNvSpPr>
              <p:nvPr/>
            </p:nvSpPr>
            <p:spPr bwMode="auto">
              <a:xfrm>
                <a:off x="3467" y="2519"/>
                <a:ext cx="613" cy="227"/>
              </a:xfrm>
              <a:custGeom>
                <a:avLst/>
                <a:gdLst>
                  <a:gd name="T0" fmla="*/ 76 w 1227"/>
                  <a:gd name="T1" fmla="*/ 2 h 453"/>
                  <a:gd name="T2" fmla="*/ 57 w 1227"/>
                  <a:gd name="T3" fmla="*/ 0 h 453"/>
                  <a:gd name="T4" fmla="*/ 33 w 1227"/>
                  <a:gd name="T5" fmla="*/ 9 h 453"/>
                  <a:gd name="T6" fmla="*/ 16 w 1227"/>
                  <a:gd name="T7" fmla="*/ 15 h 453"/>
                  <a:gd name="T8" fmla="*/ 4 w 1227"/>
                  <a:gd name="T9" fmla="*/ 21 h 453"/>
                  <a:gd name="T10" fmla="*/ 0 w 1227"/>
                  <a:gd name="T11" fmla="*/ 24 h 453"/>
                  <a:gd name="T12" fmla="*/ 1 w 1227"/>
                  <a:gd name="T13" fmla="*/ 25 h 453"/>
                  <a:gd name="T14" fmla="*/ 15 w 1227"/>
                  <a:gd name="T15" fmla="*/ 29 h 453"/>
                  <a:gd name="T16" fmla="*/ 16 w 1227"/>
                  <a:gd name="T17" fmla="*/ 27 h 453"/>
                  <a:gd name="T18" fmla="*/ 4 w 1227"/>
                  <a:gd name="T19" fmla="*/ 24 h 453"/>
                  <a:gd name="T20" fmla="*/ 13 w 1227"/>
                  <a:gd name="T21" fmla="*/ 19 h 453"/>
                  <a:gd name="T22" fmla="*/ 21 w 1227"/>
                  <a:gd name="T23" fmla="*/ 15 h 453"/>
                  <a:gd name="T24" fmla="*/ 35 w 1227"/>
                  <a:gd name="T25" fmla="*/ 10 h 453"/>
                  <a:gd name="T26" fmla="*/ 51 w 1227"/>
                  <a:gd name="T27" fmla="*/ 5 h 453"/>
                  <a:gd name="T28" fmla="*/ 57 w 1227"/>
                  <a:gd name="T29" fmla="*/ 2 h 453"/>
                  <a:gd name="T30" fmla="*/ 73 w 1227"/>
                  <a:gd name="T31" fmla="*/ 3 h 453"/>
                  <a:gd name="T32" fmla="*/ 76 w 1227"/>
                  <a:gd name="T33" fmla="*/ 2 h 4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7"/>
                  <a:gd name="T52" fmla="*/ 0 h 453"/>
                  <a:gd name="T53" fmla="*/ 1227 w 1227"/>
                  <a:gd name="T54" fmla="*/ 453 h 4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7" h="453">
                    <a:moveTo>
                      <a:pt x="1227" y="23"/>
                    </a:moveTo>
                    <a:lnTo>
                      <a:pt x="924" y="0"/>
                    </a:lnTo>
                    <a:lnTo>
                      <a:pt x="528" y="129"/>
                    </a:lnTo>
                    <a:lnTo>
                      <a:pt x="267" y="225"/>
                    </a:lnTo>
                    <a:lnTo>
                      <a:pt x="69" y="335"/>
                    </a:lnTo>
                    <a:lnTo>
                      <a:pt x="0" y="382"/>
                    </a:lnTo>
                    <a:lnTo>
                      <a:pt x="16" y="395"/>
                    </a:lnTo>
                    <a:lnTo>
                      <a:pt x="244" y="453"/>
                    </a:lnTo>
                    <a:lnTo>
                      <a:pt x="267" y="425"/>
                    </a:lnTo>
                    <a:lnTo>
                      <a:pt x="74" y="370"/>
                    </a:lnTo>
                    <a:lnTo>
                      <a:pt x="209" y="289"/>
                    </a:lnTo>
                    <a:lnTo>
                      <a:pt x="342" y="228"/>
                    </a:lnTo>
                    <a:lnTo>
                      <a:pt x="563" y="154"/>
                    </a:lnTo>
                    <a:lnTo>
                      <a:pt x="816" y="74"/>
                    </a:lnTo>
                    <a:lnTo>
                      <a:pt x="920" y="28"/>
                    </a:lnTo>
                    <a:lnTo>
                      <a:pt x="1175" y="39"/>
                    </a:lnTo>
                    <a:lnTo>
                      <a:pt x="122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1" name="Freeform 1053"/>
              <p:cNvSpPr>
                <a:spLocks/>
              </p:cNvSpPr>
              <p:nvPr/>
            </p:nvSpPr>
            <p:spPr bwMode="auto">
              <a:xfrm>
                <a:off x="3387" y="2734"/>
                <a:ext cx="523" cy="316"/>
              </a:xfrm>
              <a:custGeom>
                <a:avLst/>
                <a:gdLst>
                  <a:gd name="T0" fmla="*/ 25 w 1048"/>
                  <a:gd name="T1" fmla="*/ 0 h 632"/>
                  <a:gd name="T2" fmla="*/ 12 w 1048"/>
                  <a:gd name="T3" fmla="*/ 10 h 632"/>
                  <a:gd name="T4" fmla="*/ 0 w 1048"/>
                  <a:gd name="T5" fmla="*/ 15 h 632"/>
                  <a:gd name="T6" fmla="*/ 2 w 1048"/>
                  <a:gd name="T7" fmla="*/ 19 h 632"/>
                  <a:gd name="T8" fmla="*/ 26 w 1048"/>
                  <a:gd name="T9" fmla="*/ 29 h 632"/>
                  <a:gd name="T10" fmla="*/ 39 w 1048"/>
                  <a:gd name="T11" fmla="*/ 40 h 632"/>
                  <a:gd name="T12" fmla="*/ 42 w 1048"/>
                  <a:gd name="T13" fmla="*/ 40 h 632"/>
                  <a:gd name="T14" fmla="*/ 65 w 1048"/>
                  <a:gd name="T15" fmla="*/ 29 h 632"/>
                  <a:gd name="T16" fmla="*/ 64 w 1048"/>
                  <a:gd name="T17" fmla="*/ 26 h 632"/>
                  <a:gd name="T18" fmla="*/ 42 w 1048"/>
                  <a:gd name="T19" fmla="*/ 38 h 632"/>
                  <a:gd name="T20" fmla="*/ 37 w 1048"/>
                  <a:gd name="T21" fmla="*/ 35 h 632"/>
                  <a:gd name="T22" fmla="*/ 27 w 1048"/>
                  <a:gd name="T23" fmla="*/ 27 h 632"/>
                  <a:gd name="T24" fmla="*/ 21 w 1048"/>
                  <a:gd name="T25" fmla="*/ 24 h 632"/>
                  <a:gd name="T26" fmla="*/ 13 w 1048"/>
                  <a:gd name="T27" fmla="*/ 20 h 632"/>
                  <a:gd name="T28" fmla="*/ 3 w 1048"/>
                  <a:gd name="T29" fmla="*/ 17 h 632"/>
                  <a:gd name="T30" fmla="*/ 26 w 1048"/>
                  <a:gd name="T31" fmla="*/ 3 h 632"/>
                  <a:gd name="T32" fmla="*/ 25 w 1048"/>
                  <a:gd name="T33" fmla="*/ 0 h 6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8"/>
                  <a:gd name="T52" fmla="*/ 0 h 632"/>
                  <a:gd name="T53" fmla="*/ 1048 w 1048"/>
                  <a:gd name="T54" fmla="*/ 632 h 6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8" h="632">
                    <a:moveTo>
                      <a:pt x="405" y="0"/>
                    </a:moveTo>
                    <a:lnTo>
                      <a:pt x="195" y="149"/>
                    </a:lnTo>
                    <a:lnTo>
                      <a:pt x="0" y="246"/>
                    </a:lnTo>
                    <a:lnTo>
                      <a:pt x="36" y="289"/>
                    </a:lnTo>
                    <a:lnTo>
                      <a:pt x="421" y="464"/>
                    </a:lnTo>
                    <a:lnTo>
                      <a:pt x="639" y="628"/>
                    </a:lnTo>
                    <a:lnTo>
                      <a:pt x="674" y="632"/>
                    </a:lnTo>
                    <a:lnTo>
                      <a:pt x="1048" y="467"/>
                    </a:lnTo>
                    <a:lnTo>
                      <a:pt x="1028" y="428"/>
                    </a:lnTo>
                    <a:lnTo>
                      <a:pt x="674" y="593"/>
                    </a:lnTo>
                    <a:lnTo>
                      <a:pt x="604" y="550"/>
                    </a:lnTo>
                    <a:lnTo>
                      <a:pt x="444" y="441"/>
                    </a:lnTo>
                    <a:lnTo>
                      <a:pt x="347" y="395"/>
                    </a:lnTo>
                    <a:lnTo>
                      <a:pt x="218" y="327"/>
                    </a:lnTo>
                    <a:lnTo>
                      <a:pt x="59" y="257"/>
                    </a:lnTo>
                    <a:lnTo>
                      <a:pt x="421" y="5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2" name="Freeform 1054"/>
              <p:cNvSpPr>
                <a:spLocks/>
              </p:cNvSpPr>
              <p:nvPr/>
            </p:nvSpPr>
            <p:spPr bwMode="auto">
              <a:xfrm>
                <a:off x="3891" y="2688"/>
                <a:ext cx="608" cy="383"/>
              </a:xfrm>
              <a:custGeom>
                <a:avLst/>
                <a:gdLst>
                  <a:gd name="T0" fmla="*/ 3 w 1216"/>
                  <a:gd name="T1" fmla="*/ 35 h 766"/>
                  <a:gd name="T2" fmla="*/ 23 w 1216"/>
                  <a:gd name="T3" fmla="*/ 43 h 766"/>
                  <a:gd name="T4" fmla="*/ 36 w 1216"/>
                  <a:gd name="T5" fmla="*/ 35 h 766"/>
                  <a:gd name="T6" fmla="*/ 46 w 1216"/>
                  <a:gd name="T7" fmla="*/ 27 h 766"/>
                  <a:gd name="T8" fmla="*/ 57 w 1216"/>
                  <a:gd name="T9" fmla="*/ 21 h 766"/>
                  <a:gd name="T10" fmla="*/ 68 w 1216"/>
                  <a:gd name="T11" fmla="*/ 13 h 766"/>
                  <a:gd name="T12" fmla="*/ 73 w 1216"/>
                  <a:gd name="T13" fmla="*/ 9 h 766"/>
                  <a:gd name="T14" fmla="*/ 59 w 1216"/>
                  <a:gd name="T15" fmla="*/ 5 h 766"/>
                  <a:gd name="T16" fmla="*/ 51 w 1216"/>
                  <a:gd name="T17" fmla="*/ 2 h 766"/>
                  <a:gd name="T18" fmla="*/ 53 w 1216"/>
                  <a:gd name="T19" fmla="*/ 0 h 766"/>
                  <a:gd name="T20" fmla="*/ 61 w 1216"/>
                  <a:gd name="T21" fmla="*/ 3 h 766"/>
                  <a:gd name="T22" fmla="*/ 71 w 1216"/>
                  <a:gd name="T23" fmla="*/ 6 h 766"/>
                  <a:gd name="T24" fmla="*/ 76 w 1216"/>
                  <a:gd name="T25" fmla="*/ 9 h 766"/>
                  <a:gd name="T26" fmla="*/ 71 w 1216"/>
                  <a:gd name="T27" fmla="*/ 13 h 766"/>
                  <a:gd name="T28" fmla="*/ 66 w 1216"/>
                  <a:gd name="T29" fmla="*/ 19 h 766"/>
                  <a:gd name="T30" fmla="*/ 58 w 1216"/>
                  <a:gd name="T31" fmla="*/ 23 h 766"/>
                  <a:gd name="T32" fmla="*/ 51 w 1216"/>
                  <a:gd name="T33" fmla="*/ 26 h 766"/>
                  <a:gd name="T34" fmla="*/ 43 w 1216"/>
                  <a:gd name="T35" fmla="*/ 31 h 766"/>
                  <a:gd name="T36" fmla="*/ 38 w 1216"/>
                  <a:gd name="T37" fmla="*/ 37 h 766"/>
                  <a:gd name="T38" fmla="*/ 30 w 1216"/>
                  <a:gd name="T39" fmla="*/ 41 h 766"/>
                  <a:gd name="T40" fmla="*/ 22 w 1216"/>
                  <a:gd name="T41" fmla="*/ 48 h 766"/>
                  <a:gd name="T42" fmla="*/ 0 w 1216"/>
                  <a:gd name="T43" fmla="*/ 35 h 766"/>
                  <a:gd name="T44" fmla="*/ 3 w 1216"/>
                  <a:gd name="T45" fmla="*/ 35 h 7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6"/>
                  <a:gd name="T70" fmla="*/ 0 h 766"/>
                  <a:gd name="T71" fmla="*/ 1216 w 1216"/>
                  <a:gd name="T72" fmla="*/ 766 h 7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6" h="766">
                    <a:moveTo>
                      <a:pt x="62" y="549"/>
                    </a:moveTo>
                    <a:lnTo>
                      <a:pt x="373" y="688"/>
                    </a:lnTo>
                    <a:lnTo>
                      <a:pt x="571" y="549"/>
                    </a:lnTo>
                    <a:lnTo>
                      <a:pt x="738" y="432"/>
                    </a:lnTo>
                    <a:lnTo>
                      <a:pt x="924" y="322"/>
                    </a:lnTo>
                    <a:lnTo>
                      <a:pt x="1088" y="211"/>
                    </a:lnTo>
                    <a:lnTo>
                      <a:pt x="1154" y="129"/>
                    </a:lnTo>
                    <a:lnTo>
                      <a:pt x="959" y="66"/>
                    </a:lnTo>
                    <a:lnTo>
                      <a:pt x="828" y="32"/>
                    </a:lnTo>
                    <a:lnTo>
                      <a:pt x="851" y="0"/>
                    </a:lnTo>
                    <a:lnTo>
                      <a:pt x="991" y="35"/>
                    </a:lnTo>
                    <a:lnTo>
                      <a:pt x="1122" y="81"/>
                    </a:lnTo>
                    <a:lnTo>
                      <a:pt x="1216" y="129"/>
                    </a:lnTo>
                    <a:lnTo>
                      <a:pt x="1134" y="221"/>
                    </a:lnTo>
                    <a:lnTo>
                      <a:pt x="1053" y="289"/>
                    </a:lnTo>
                    <a:lnTo>
                      <a:pt x="936" y="358"/>
                    </a:lnTo>
                    <a:lnTo>
                      <a:pt x="828" y="419"/>
                    </a:lnTo>
                    <a:lnTo>
                      <a:pt x="699" y="503"/>
                    </a:lnTo>
                    <a:lnTo>
                      <a:pt x="594" y="579"/>
                    </a:lnTo>
                    <a:lnTo>
                      <a:pt x="494" y="653"/>
                    </a:lnTo>
                    <a:lnTo>
                      <a:pt x="361" y="766"/>
                    </a:lnTo>
                    <a:lnTo>
                      <a:pt x="0" y="556"/>
                    </a:lnTo>
                    <a:lnTo>
                      <a:pt x="62" y="5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3" name="Freeform 1055"/>
              <p:cNvSpPr>
                <a:spLocks/>
              </p:cNvSpPr>
              <p:nvPr/>
            </p:nvSpPr>
            <p:spPr bwMode="auto">
              <a:xfrm>
                <a:off x="3583" y="2520"/>
                <a:ext cx="749" cy="451"/>
              </a:xfrm>
              <a:custGeom>
                <a:avLst/>
                <a:gdLst>
                  <a:gd name="T0" fmla="*/ 2 w 1499"/>
                  <a:gd name="T1" fmla="*/ 28 h 902"/>
                  <a:gd name="T2" fmla="*/ 15 w 1499"/>
                  <a:gd name="T3" fmla="*/ 37 h 902"/>
                  <a:gd name="T4" fmla="*/ 28 w 1499"/>
                  <a:gd name="T5" fmla="*/ 47 h 902"/>
                  <a:gd name="T6" fmla="*/ 40 w 1499"/>
                  <a:gd name="T7" fmla="*/ 54 h 902"/>
                  <a:gd name="T8" fmla="*/ 52 w 1499"/>
                  <a:gd name="T9" fmla="*/ 48 h 902"/>
                  <a:gd name="T10" fmla="*/ 61 w 1499"/>
                  <a:gd name="T11" fmla="*/ 41 h 902"/>
                  <a:gd name="T12" fmla="*/ 74 w 1499"/>
                  <a:gd name="T13" fmla="*/ 34 h 902"/>
                  <a:gd name="T14" fmla="*/ 90 w 1499"/>
                  <a:gd name="T15" fmla="*/ 22 h 902"/>
                  <a:gd name="T16" fmla="*/ 71 w 1499"/>
                  <a:gd name="T17" fmla="*/ 10 h 902"/>
                  <a:gd name="T18" fmla="*/ 60 w 1499"/>
                  <a:gd name="T19" fmla="*/ 3 h 902"/>
                  <a:gd name="T20" fmla="*/ 62 w 1499"/>
                  <a:gd name="T21" fmla="*/ 0 h 902"/>
                  <a:gd name="T22" fmla="*/ 67 w 1499"/>
                  <a:gd name="T23" fmla="*/ 5 h 902"/>
                  <a:gd name="T24" fmla="*/ 78 w 1499"/>
                  <a:gd name="T25" fmla="*/ 11 h 902"/>
                  <a:gd name="T26" fmla="*/ 93 w 1499"/>
                  <a:gd name="T27" fmla="*/ 22 h 902"/>
                  <a:gd name="T28" fmla="*/ 82 w 1499"/>
                  <a:gd name="T29" fmla="*/ 31 h 902"/>
                  <a:gd name="T30" fmla="*/ 69 w 1499"/>
                  <a:gd name="T31" fmla="*/ 40 h 902"/>
                  <a:gd name="T32" fmla="*/ 59 w 1499"/>
                  <a:gd name="T33" fmla="*/ 45 h 902"/>
                  <a:gd name="T34" fmla="*/ 40 w 1499"/>
                  <a:gd name="T35" fmla="*/ 56 h 902"/>
                  <a:gd name="T36" fmla="*/ 26 w 1499"/>
                  <a:gd name="T37" fmla="*/ 48 h 902"/>
                  <a:gd name="T38" fmla="*/ 10 w 1499"/>
                  <a:gd name="T39" fmla="*/ 37 h 902"/>
                  <a:gd name="T40" fmla="*/ 0 w 1499"/>
                  <a:gd name="T41" fmla="*/ 29 h 902"/>
                  <a:gd name="T42" fmla="*/ 0 w 1499"/>
                  <a:gd name="T43" fmla="*/ 27 h 902"/>
                  <a:gd name="T44" fmla="*/ 2 w 1499"/>
                  <a:gd name="T45" fmla="*/ 28 h 9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9"/>
                  <a:gd name="T70" fmla="*/ 0 h 902"/>
                  <a:gd name="T71" fmla="*/ 1499 w 1499"/>
                  <a:gd name="T72" fmla="*/ 902 h 9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9" h="902">
                    <a:moveTo>
                      <a:pt x="46" y="433"/>
                    </a:moveTo>
                    <a:lnTo>
                      <a:pt x="241" y="586"/>
                    </a:lnTo>
                    <a:lnTo>
                      <a:pt x="460" y="738"/>
                    </a:lnTo>
                    <a:lnTo>
                      <a:pt x="651" y="851"/>
                    </a:lnTo>
                    <a:lnTo>
                      <a:pt x="833" y="757"/>
                    </a:lnTo>
                    <a:lnTo>
                      <a:pt x="977" y="653"/>
                    </a:lnTo>
                    <a:lnTo>
                      <a:pt x="1196" y="540"/>
                    </a:lnTo>
                    <a:lnTo>
                      <a:pt x="1449" y="352"/>
                    </a:lnTo>
                    <a:lnTo>
                      <a:pt x="1147" y="148"/>
                    </a:lnTo>
                    <a:lnTo>
                      <a:pt x="964" y="35"/>
                    </a:lnTo>
                    <a:lnTo>
                      <a:pt x="995" y="0"/>
                    </a:lnTo>
                    <a:lnTo>
                      <a:pt x="1076" y="67"/>
                    </a:lnTo>
                    <a:lnTo>
                      <a:pt x="1255" y="175"/>
                    </a:lnTo>
                    <a:lnTo>
                      <a:pt x="1499" y="352"/>
                    </a:lnTo>
                    <a:lnTo>
                      <a:pt x="1313" y="501"/>
                    </a:lnTo>
                    <a:lnTo>
                      <a:pt x="1104" y="628"/>
                    </a:lnTo>
                    <a:lnTo>
                      <a:pt x="948" y="715"/>
                    </a:lnTo>
                    <a:lnTo>
                      <a:pt x="648" y="902"/>
                    </a:lnTo>
                    <a:lnTo>
                      <a:pt x="418" y="763"/>
                    </a:lnTo>
                    <a:lnTo>
                      <a:pt x="173" y="586"/>
                    </a:lnTo>
                    <a:lnTo>
                      <a:pt x="0" y="469"/>
                    </a:lnTo>
                    <a:lnTo>
                      <a:pt x="0" y="421"/>
                    </a:lnTo>
                    <a:lnTo>
                      <a:pt x="46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4" name="Freeform 1056"/>
              <p:cNvSpPr>
                <a:spLocks/>
              </p:cNvSpPr>
              <p:nvPr/>
            </p:nvSpPr>
            <p:spPr bwMode="auto">
              <a:xfrm>
                <a:off x="3583" y="2526"/>
                <a:ext cx="512" cy="223"/>
              </a:xfrm>
              <a:custGeom>
                <a:avLst/>
                <a:gdLst>
                  <a:gd name="T0" fmla="*/ 0 w 1025"/>
                  <a:gd name="T1" fmla="*/ 27 h 446"/>
                  <a:gd name="T2" fmla="*/ 18 w 1025"/>
                  <a:gd name="T3" fmla="*/ 18 h 446"/>
                  <a:gd name="T4" fmla="*/ 35 w 1025"/>
                  <a:gd name="T5" fmla="*/ 10 h 446"/>
                  <a:gd name="T6" fmla="*/ 51 w 1025"/>
                  <a:gd name="T7" fmla="*/ 3 h 446"/>
                  <a:gd name="T8" fmla="*/ 62 w 1025"/>
                  <a:gd name="T9" fmla="*/ 0 h 446"/>
                  <a:gd name="T10" fmla="*/ 64 w 1025"/>
                  <a:gd name="T11" fmla="*/ 2 h 446"/>
                  <a:gd name="T12" fmla="*/ 55 w 1025"/>
                  <a:gd name="T13" fmla="*/ 5 h 446"/>
                  <a:gd name="T14" fmla="*/ 43 w 1025"/>
                  <a:gd name="T15" fmla="*/ 9 h 446"/>
                  <a:gd name="T16" fmla="*/ 32 w 1025"/>
                  <a:gd name="T17" fmla="*/ 14 h 446"/>
                  <a:gd name="T18" fmla="*/ 20 w 1025"/>
                  <a:gd name="T19" fmla="*/ 19 h 446"/>
                  <a:gd name="T20" fmla="*/ 1 w 1025"/>
                  <a:gd name="T21" fmla="*/ 28 h 446"/>
                  <a:gd name="T22" fmla="*/ 0 w 1025"/>
                  <a:gd name="T23" fmla="*/ 27 h 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5"/>
                  <a:gd name="T37" fmla="*/ 0 h 446"/>
                  <a:gd name="T38" fmla="*/ 1025 w 1025"/>
                  <a:gd name="T39" fmla="*/ 446 h 4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5" h="446">
                    <a:moveTo>
                      <a:pt x="0" y="423"/>
                    </a:moveTo>
                    <a:lnTo>
                      <a:pt x="290" y="273"/>
                    </a:lnTo>
                    <a:lnTo>
                      <a:pt x="566" y="154"/>
                    </a:lnTo>
                    <a:lnTo>
                      <a:pt x="816" y="59"/>
                    </a:lnTo>
                    <a:lnTo>
                      <a:pt x="1002" y="0"/>
                    </a:lnTo>
                    <a:lnTo>
                      <a:pt x="1025" y="32"/>
                    </a:lnTo>
                    <a:lnTo>
                      <a:pt x="881" y="71"/>
                    </a:lnTo>
                    <a:lnTo>
                      <a:pt x="699" y="142"/>
                    </a:lnTo>
                    <a:lnTo>
                      <a:pt x="513" y="213"/>
                    </a:lnTo>
                    <a:lnTo>
                      <a:pt x="322" y="292"/>
                    </a:lnTo>
                    <a:lnTo>
                      <a:pt x="23" y="446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5" name="Freeform 1057"/>
              <p:cNvSpPr>
                <a:spLocks/>
              </p:cNvSpPr>
              <p:nvPr/>
            </p:nvSpPr>
            <p:spPr bwMode="auto">
              <a:xfrm>
                <a:off x="3597" y="2869"/>
                <a:ext cx="743" cy="466"/>
              </a:xfrm>
              <a:custGeom>
                <a:avLst/>
                <a:gdLst>
                  <a:gd name="T0" fmla="*/ 0 w 1485"/>
                  <a:gd name="T1" fmla="*/ 12 h 931"/>
                  <a:gd name="T2" fmla="*/ 0 w 1485"/>
                  <a:gd name="T3" fmla="*/ 36 h 931"/>
                  <a:gd name="T4" fmla="*/ 9 w 1485"/>
                  <a:gd name="T5" fmla="*/ 43 h 931"/>
                  <a:gd name="T6" fmla="*/ 22 w 1485"/>
                  <a:gd name="T7" fmla="*/ 50 h 931"/>
                  <a:gd name="T8" fmla="*/ 38 w 1485"/>
                  <a:gd name="T9" fmla="*/ 59 h 931"/>
                  <a:gd name="T10" fmla="*/ 60 w 1485"/>
                  <a:gd name="T11" fmla="*/ 44 h 931"/>
                  <a:gd name="T12" fmla="*/ 77 w 1485"/>
                  <a:gd name="T13" fmla="*/ 30 h 931"/>
                  <a:gd name="T14" fmla="*/ 92 w 1485"/>
                  <a:gd name="T15" fmla="*/ 19 h 931"/>
                  <a:gd name="T16" fmla="*/ 93 w 1485"/>
                  <a:gd name="T17" fmla="*/ 0 h 931"/>
                  <a:gd name="T18" fmla="*/ 90 w 1485"/>
                  <a:gd name="T19" fmla="*/ 3 h 931"/>
                  <a:gd name="T20" fmla="*/ 90 w 1485"/>
                  <a:gd name="T21" fmla="*/ 18 h 931"/>
                  <a:gd name="T22" fmla="*/ 63 w 1485"/>
                  <a:gd name="T23" fmla="*/ 39 h 931"/>
                  <a:gd name="T24" fmla="*/ 45 w 1485"/>
                  <a:gd name="T25" fmla="*/ 51 h 931"/>
                  <a:gd name="T26" fmla="*/ 39 w 1485"/>
                  <a:gd name="T27" fmla="*/ 54 h 931"/>
                  <a:gd name="T28" fmla="*/ 40 w 1485"/>
                  <a:gd name="T29" fmla="*/ 12 h 931"/>
                  <a:gd name="T30" fmla="*/ 37 w 1485"/>
                  <a:gd name="T31" fmla="*/ 12 h 931"/>
                  <a:gd name="T32" fmla="*/ 36 w 1485"/>
                  <a:gd name="T33" fmla="*/ 13 h 931"/>
                  <a:gd name="T34" fmla="*/ 38 w 1485"/>
                  <a:gd name="T35" fmla="*/ 27 h 931"/>
                  <a:gd name="T36" fmla="*/ 38 w 1485"/>
                  <a:gd name="T37" fmla="*/ 47 h 931"/>
                  <a:gd name="T38" fmla="*/ 36 w 1485"/>
                  <a:gd name="T39" fmla="*/ 55 h 931"/>
                  <a:gd name="T40" fmla="*/ 23 w 1485"/>
                  <a:gd name="T41" fmla="*/ 49 h 931"/>
                  <a:gd name="T42" fmla="*/ 15 w 1485"/>
                  <a:gd name="T43" fmla="*/ 44 h 931"/>
                  <a:gd name="T44" fmla="*/ 6 w 1485"/>
                  <a:gd name="T45" fmla="*/ 38 h 931"/>
                  <a:gd name="T46" fmla="*/ 3 w 1485"/>
                  <a:gd name="T47" fmla="*/ 34 h 931"/>
                  <a:gd name="T48" fmla="*/ 3 w 1485"/>
                  <a:gd name="T49" fmla="*/ 14 h 931"/>
                  <a:gd name="T50" fmla="*/ 0 w 1485"/>
                  <a:gd name="T51" fmla="*/ 12 h 9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5"/>
                  <a:gd name="T79" fmla="*/ 0 h 931"/>
                  <a:gd name="T80" fmla="*/ 1485 w 1485"/>
                  <a:gd name="T81" fmla="*/ 931 h 9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5" h="931">
                    <a:moveTo>
                      <a:pt x="0" y="189"/>
                    </a:moveTo>
                    <a:lnTo>
                      <a:pt x="0" y="570"/>
                    </a:lnTo>
                    <a:lnTo>
                      <a:pt x="140" y="679"/>
                    </a:lnTo>
                    <a:lnTo>
                      <a:pt x="338" y="794"/>
                    </a:lnTo>
                    <a:lnTo>
                      <a:pt x="598" y="931"/>
                    </a:lnTo>
                    <a:lnTo>
                      <a:pt x="945" y="699"/>
                    </a:lnTo>
                    <a:lnTo>
                      <a:pt x="1225" y="478"/>
                    </a:lnTo>
                    <a:lnTo>
                      <a:pt x="1469" y="302"/>
                    </a:lnTo>
                    <a:lnTo>
                      <a:pt x="1485" y="0"/>
                    </a:lnTo>
                    <a:lnTo>
                      <a:pt x="1439" y="39"/>
                    </a:lnTo>
                    <a:lnTo>
                      <a:pt x="1434" y="283"/>
                    </a:lnTo>
                    <a:lnTo>
                      <a:pt x="995" y="616"/>
                    </a:lnTo>
                    <a:lnTo>
                      <a:pt x="712" y="814"/>
                    </a:lnTo>
                    <a:lnTo>
                      <a:pt x="621" y="862"/>
                    </a:lnTo>
                    <a:lnTo>
                      <a:pt x="634" y="189"/>
                    </a:lnTo>
                    <a:lnTo>
                      <a:pt x="588" y="179"/>
                    </a:lnTo>
                    <a:lnTo>
                      <a:pt x="575" y="202"/>
                    </a:lnTo>
                    <a:lnTo>
                      <a:pt x="595" y="419"/>
                    </a:lnTo>
                    <a:lnTo>
                      <a:pt x="595" y="745"/>
                    </a:lnTo>
                    <a:lnTo>
                      <a:pt x="572" y="865"/>
                    </a:lnTo>
                    <a:lnTo>
                      <a:pt x="365" y="780"/>
                    </a:lnTo>
                    <a:lnTo>
                      <a:pt x="234" y="699"/>
                    </a:lnTo>
                    <a:lnTo>
                      <a:pt x="82" y="593"/>
                    </a:lnTo>
                    <a:lnTo>
                      <a:pt x="39" y="534"/>
                    </a:lnTo>
                    <a:lnTo>
                      <a:pt x="36" y="20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6" name="Freeform 1058"/>
              <p:cNvSpPr>
                <a:spLocks/>
              </p:cNvSpPr>
              <p:nvPr/>
            </p:nvSpPr>
            <p:spPr bwMode="auto">
              <a:xfrm>
                <a:off x="3760" y="2623"/>
                <a:ext cx="404" cy="184"/>
              </a:xfrm>
              <a:custGeom>
                <a:avLst/>
                <a:gdLst>
                  <a:gd name="T0" fmla="*/ 1 w 809"/>
                  <a:gd name="T1" fmla="*/ 19 h 368"/>
                  <a:gd name="T2" fmla="*/ 2 w 809"/>
                  <a:gd name="T3" fmla="*/ 13 h 368"/>
                  <a:gd name="T4" fmla="*/ 4 w 809"/>
                  <a:gd name="T5" fmla="*/ 10 h 368"/>
                  <a:gd name="T6" fmla="*/ 8 w 809"/>
                  <a:gd name="T7" fmla="*/ 6 h 368"/>
                  <a:gd name="T8" fmla="*/ 14 w 809"/>
                  <a:gd name="T9" fmla="*/ 6 h 368"/>
                  <a:gd name="T10" fmla="*/ 19 w 809"/>
                  <a:gd name="T11" fmla="*/ 8 h 368"/>
                  <a:gd name="T12" fmla="*/ 22 w 809"/>
                  <a:gd name="T13" fmla="*/ 10 h 368"/>
                  <a:gd name="T14" fmla="*/ 27 w 809"/>
                  <a:gd name="T15" fmla="*/ 9 h 368"/>
                  <a:gd name="T16" fmla="*/ 29 w 809"/>
                  <a:gd name="T17" fmla="*/ 5 h 368"/>
                  <a:gd name="T18" fmla="*/ 33 w 809"/>
                  <a:gd name="T19" fmla="*/ 1 h 368"/>
                  <a:gd name="T20" fmla="*/ 39 w 809"/>
                  <a:gd name="T21" fmla="*/ 0 h 368"/>
                  <a:gd name="T22" fmla="*/ 44 w 809"/>
                  <a:gd name="T23" fmla="*/ 1 h 368"/>
                  <a:gd name="T24" fmla="*/ 49 w 809"/>
                  <a:gd name="T25" fmla="*/ 5 h 368"/>
                  <a:gd name="T26" fmla="*/ 50 w 809"/>
                  <a:gd name="T27" fmla="*/ 9 h 368"/>
                  <a:gd name="T28" fmla="*/ 48 w 809"/>
                  <a:gd name="T29" fmla="*/ 15 h 368"/>
                  <a:gd name="T30" fmla="*/ 43 w 809"/>
                  <a:gd name="T31" fmla="*/ 18 h 368"/>
                  <a:gd name="T32" fmla="*/ 42 w 809"/>
                  <a:gd name="T33" fmla="*/ 15 h 368"/>
                  <a:gd name="T34" fmla="*/ 45 w 809"/>
                  <a:gd name="T35" fmla="*/ 13 h 368"/>
                  <a:gd name="T36" fmla="*/ 47 w 809"/>
                  <a:gd name="T37" fmla="*/ 11 h 368"/>
                  <a:gd name="T38" fmla="*/ 46 w 809"/>
                  <a:gd name="T39" fmla="*/ 6 h 368"/>
                  <a:gd name="T40" fmla="*/ 44 w 809"/>
                  <a:gd name="T41" fmla="*/ 3 h 368"/>
                  <a:gd name="T42" fmla="*/ 38 w 809"/>
                  <a:gd name="T43" fmla="*/ 3 h 368"/>
                  <a:gd name="T44" fmla="*/ 34 w 809"/>
                  <a:gd name="T45" fmla="*/ 5 h 368"/>
                  <a:gd name="T46" fmla="*/ 30 w 809"/>
                  <a:gd name="T47" fmla="*/ 9 h 368"/>
                  <a:gd name="T48" fmla="*/ 29 w 809"/>
                  <a:gd name="T49" fmla="*/ 12 h 368"/>
                  <a:gd name="T50" fmla="*/ 26 w 809"/>
                  <a:gd name="T51" fmla="*/ 12 h 368"/>
                  <a:gd name="T52" fmla="*/ 21 w 809"/>
                  <a:gd name="T53" fmla="*/ 13 h 368"/>
                  <a:gd name="T54" fmla="*/ 17 w 809"/>
                  <a:gd name="T55" fmla="*/ 12 h 368"/>
                  <a:gd name="T56" fmla="*/ 13 w 809"/>
                  <a:gd name="T57" fmla="*/ 11 h 368"/>
                  <a:gd name="T58" fmla="*/ 9 w 809"/>
                  <a:gd name="T59" fmla="*/ 11 h 368"/>
                  <a:gd name="T60" fmla="*/ 6 w 809"/>
                  <a:gd name="T61" fmla="*/ 12 h 368"/>
                  <a:gd name="T62" fmla="*/ 4 w 809"/>
                  <a:gd name="T63" fmla="*/ 17 h 368"/>
                  <a:gd name="T64" fmla="*/ 5 w 809"/>
                  <a:gd name="T65" fmla="*/ 21 h 368"/>
                  <a:gd name="T66" fmla="*/ 9 w 809"/>
                  <a:gd name="T67" fmla="*/ 23 h 368"/>
                  <a:gd name="T68" fmla="*/ 0 w 809"/>
                  <a:gd name="T69" fmla="*/ 21 h 368"/>
                  <a:gd name="T70" fmla="*/ 1 w 809"/>
                  <a:gd name="T71" fmla="*/ 19 h 3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9"/>
                  <a:gd name="T109" fmla="*/ 0 h 368"/>
                  <a:gd name="T110" fmla="*/ 809 w 809"/>
                  <a:gd name="T111" fmla="*/ 368 h 3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9" h="368">
                    <a:moveTo>
                      <a:pt x="21" y="299"/>
                    </a:moveTo>
                    <a:lnTo>
                      <a:pt x="35" y="216"/>
                    </a:lnTo>
                    <a:lnTo>
                      <a:pt x="76" y="145"/>
                    </a:lnTo>
                    <a:lnTo>
                      <a:pt x="143" y="106"/>
                    </a:lnTo>
                    <a:lnTo>
                      <a:pt x="226" y="106"/>
                    </a:lnTo>
                    <a:lnTo>
                      <a:pt x="306" y="128"/>
                    </a:lnTo>
                    <a:lnTo>
                      <a:pt x="366" y="158"/>
                    </a:lnTo>
                    <a:lnTo>
                      <a:pt x="432" y="135"/>
                    </a:lnTo>
                    <a:lnTo>
                      <a:pt x="474" y="69"/>
                    </a:lnTo>
                    <a:lnTo>
                      <a:pt x="533" y="21"/>
                    </a:lnTo>
                    <a:lnTo>
                      <a:pt x="625" y="0"/>
                    </a:lnTo>
                    <a:lnTo>
                      <a:pt x="715" y="7"/>
                    </a:lnTo>
                    <a:lnTo>
                      <a:pt x="798" y="69"/>
                    </a:lnTo>
                    <a:lnTo>
                      <a:pt x="809" y="135"/>
                    </a:lnTo>
                    <a:lnTo>
                      <a:pt x="780" y="244"/>
                    </a:lnTo>
                    <a:lnTo>
                      <a:pt x="694" y="282"/>
                    </a:lnTo>
                    <a:lnTo>
                      <a:pt x="672" y="244"/>
                    </a:lnTo>
                    <a:lnTo>
                      <a:pt x="725" y="223"/>
                    </a:lnTo>
                    <a:lnTo>
                      <a:pt x="759" y="161"/>
                    </a:lnTo>
                    <a:lnTo>
                      <a:pt x="747" y="96"/>
                    </a:lnTo>
                    <a:lnTo>
                      <a:pt x="704" y="51"/>
                    </a:lnTo>
                    <a:lnTo>
                      <a:pt x="614" y="41"/>
                    </a:lnTo>
                    <a:lnTo>
                      <a:pt x="550" y="73"/>
                    </a:lnTo>
                    <a:lnTo>
                      <a:pt x="495" y="138"/>
                    </a:lnTo>
                    <a:lnTo>
                      <a:pt x="464" y="179"/>
                    </a:lnTo>
                    <a:lnTo>
                      <a:pt x="425" y="204"/>
                    </a:lnTo>
                    <a:lnTo>
                      <a:pt x="345" y="211"/>
                    </a:lnTo>
                    <a:lnTo>
                      <a:pt x="280" y="189"/>
                    </a:lnTo>
                    <a:lnTo>
                      <a:pt x="219" y="161"/>
                    </a:lnTo>
                    <a:lnTo>
                      <a:pt x="150" y="161"/>
                    </a:lnTo>
                    <a:lnTo>
                      <a:pt x="97" y="200"/>
                    </a:lnTo>
                    <a:lnTo>
                      <a:pt x="69" y="266"/>
                    </a:lnTo>
                    <a:lnTo>
                      <a:pt x="87" y="324"/>
                    </a:lnTo>
                    <a:lnTo>
                      <a:pt x="150" y="368"/>
                    </a:lnTo>
                    <a:lnTo>
                      <a:pt x="0" y="331"/>
                    </a:lnTo>
                    <a:lnTo>
                      <a:pt x="2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1059"/>
            <p:cNvGrpSpPr>
              <a:grpSpLocks/>
            </p:cNvGrpSpPr>
            <p:nvPr/>
          </p:nvGrpSpPr>
          <p:grpSpPr bwMode="auto">
            <a:xfrm>
              <a:off x="3011" y="2936"/>
              <a:ext cx="438" cy="358"/>
              <a:chOff x="3011" y="2936"/>
              <a:chExt cx="438" cy="358"/>
            </a:xfrm>
          </p:grpSpPr>
          <p:grpSp>
            <p:nvGrpSpPr>
              <p:cNvPr id="10" name="Group 1060"/>
              <p:cNvGrpSpPr>
                <a:grpSpLocks/>
              </p:cNvGrpSpPr>
              <p:nvPr/>
            </p:nvGrpSpPr>
            <p:grpSpPr bwMode="auto">
              <a:xfrm>
                <a:off x="3011" y="2936"/>
                <a:ext cx="438" cy="358"/>
                <a:chOff x="3011" y="2936"/>
                <a:chExt cx="438" cy="358"/>
              </a:xfrm>
            </p:grpSpPr>
            <p:sp>
              <p:nvSpPr>
                <p:cNvPr id="25643" name="Freeform 1061"/>
                <p:cNvSpPr>
                  <a:spLocks/>
                </p:cNvSpPr>
                <p:nvPr/>
              </p:nvSpPr>
              <p:spPr bwMode="auto">
                <a:xfrm>
                  <a:off x="3019" y="2943"/>
                  <a:ext cx="420" cy="350"/>
                </a:xfrm>
                <a:custGeom>
                  <a:avLst/>
                  <a:gdLst>
                    <a:gd name="T0" fmla="*/ 15 w 839"/>
                    <a:gd name="T1" fmla="*/ 6 h 701"/>
                    <a:gd name="T2" fmla="*/ 20 w 839"/>
                    <a:gd name="T3" fmla="*/ 6 h 701"/>
                    <a:gd name="T4" fmla="*/ 23 w 839"/>
                    <a:gd name="T5" fmla="*/ 0 h 701"/>
                    <a:gd name="T6" fmla="*/ 29 w 839"/>
                    <a:gd name="T7" fmla="*/ 0 h 701"/>
                    <a:gd name="T8" fmla="*/ 29 w 839"/>
                    <a:gd name="T9" fmla="*/ 8 h 701"/>
                    <a:gd name="T10" fmla="*/ 33 w 839"/>
                    <a:gd name="T11" fmla="*/ 9 h 701"/>
                    <a:gd name="T12" fmla="*/ 41 w 839"/>
                    <a:gd name="T13" fmla="*/ 4 h 701"/>
                    <a:gd name="T14" fmla="*/ 47 w 839"/>
                    <a:gd name="T15" fmla="*/ 9 h 701"/>
                    <a:gd name="T16" fmla="*/ 39 w 839"/>
                    <a:gd name="T17" fmla="*/ 15 h 701"/>
                    <a:gd name="T18" fmla="*/ 41 w 839"/>
                    <a:gd name="T19" fmla="*/ 18 h 701"/>
                    <a:gd name="T20" fmla="*/ 51 w 839"/>
                    <a:gd name="T21" fmla="*/ 15 h 701"/>
                    <a:gd name="T22" fmla="*/ 53 w 839"/>
                    <a:gd name="T23" fmla="*/ 24 h 701"/>
                    <a:gd name="T24" fmla="*/ 41 w 839"/>
                    <a:gd name="T25" fmla="*/ 26 h 701"/>
                    <a:gd name="T26" fmla="*/ 41 w 839"/>
                    <a:gd name="T27" fmla="*/ 29 h 701"/>
                    <a:gd name="T28" fmla="*/ 46 w 839"/>
                    <a:gd name="T29" fmla="*/ 33 h 701"/>
                    <a:gd name="T30" fmla="*/ 39 w 839"/>
                    <a:gd name="T31" fmla="*/ 40 h 701"/>
                    <a:gd name="T32" fmla="*/ 35 w 839"/>
                    <a:gd name="T33" fmla="*/ 35 h 701"/>
                    <a:gd name="T34" fmla="*/ 33 w 839"/>
                    <a:gd name="T35" fmla="*/ 36 h 701"/>
                    <a:gd name="T36" fmla="*/ 33 w 839"/>
                    <a:gd name="T37" fmla="*/ 43 h 701"/>
                    <a:gd name="T38" fmla="*/ 25 w 839"/>
                    <a:gd name="T39" fmla="*/ 43 h 701"/>
                    <a:gd name="T40" fmla="*/ 25 w 839"/>
                    <a:gd name="T41" fmla="*/ 36 h 701"/>
                    <a:gd name="T42" fmla="*/ 19 w 839"/>
                    <a:gd name="T43" fmla="*/ 36 h 701"/>
                    <a:gd name="T44" fmla="*/ 16 w 839"/>
                    <a:gd name="T45" fmla="*/ 41 h 701"/>
                    <a:gd name="T46" fmla="*/ 8 w 839"/>
                    <a:gd name="T47" fmla="*/ 37 h 701"/>
                    <a:gd name="T48" fmla="*/ 12 w 839"/>
                    <a:gd name="T49" fmla="*/ 32 h 701"/>
                    <a:gd name="T50" fmla="*/ 8 w 839"/>
                    <a:gd name="T51" fmla="*/ 28 h 701"/>
                    <a:gd name="T52" fmla="*/ 2 w 839"/>
                    <a:gd name="T53" fmla="*/ 28 h 701"/>
                    <a:gd name="T54" fmla="*/ 0 w 839"/>
                    <a:gd name="T55" fmla="*/ 21 h 701"/>
                    <a:gd name="T56" fmla="*/ 8 w 839"/>
                    <a:gd name="T57" fmla="*/ 19 h 701"/>
                    <a:gd name="T58" fmla="*/ 9 w 839"/>
                    <a:gd name="T59" fmla="*/ 12 h 701"/>
                    <a:gd name="T60" fmla="*/ 4 w 839"/>
                    <a:gd name="T61" fmla="*/ 10 h 701"/>
                    <a:gd name="T62" fmla="*/ 10 w 839"/>
                    <a:gd name="T63" fmla="*/ 2 h 701"/>
                    <a:gd name="T64" fmla="*/ 15 w 839"/>
                    <a:gd name="T65" fmla="*/ 6 h 7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9"/>
                    <a:gd name="T100" fmla="*/ 0 h 701"/>
                    <a:gd name="T101" fmla="*/ 839 w 839"/>
                    <a:gd name="T102" fmla="*/ 701 h 7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9" h="701">
                      <a:moveTo>
                        <a:pt x="226" y="108"/>
                      </a:moveTo>
                      <a:lnTo>
                        <a:pt x="318" y="97"/>
                      </a:lnTo>
                      <a:lnTo>
                        <a:pt x="355" y="10"/>
                      </a:lnTo>
                      <a:lnTo>
                        <a:pt x="462" y="0"/>
                      </a:lnTo>
                      <a:lnTo>
                        <a:pt x="462" y="136"/>
                      </a:lnTo>
                      <a:lnTo>
                        <a:pt x="524" y="150"/>
                      </a:lnTo>
                      <a:lnTo>
                        <a:pt x="642" y="76"/>
                      </a:lnTo>
                      <a:lnTo>
                        <a:pt x="748" y="157"/>
                      </a:lnTo>
                      <a:lnTo>
                        <a:pt x="619" y="255"/>
                      </a:lnTo>
                      <a:lnTo>
                        <a:pt x="646" y="290"/>
                      </a:lnTo>
                      <a:lnTo>
                        <a:pt x="803" y="255"/>
                      </a:lnTo>
                      <a:lnTo>
                        <a:pt x="839" y="394"/>
                      </a:lnTo>
                      <a:lnTo>
                        <a:pt x="653" y="421"/>
                      </a:lnTo>
                      <a:lnTo>
                        <a:pt x="642" y="470"/>
                      </a:lnTo>
                      <a:lnTo>
                        <a:pt x="731" y="536"/>
                      </a:lnTo>
                      <a:lnTo>
                        <a:pt x="619" y="647"/>
                      </a:lnTo>
                      <a:lnTo>
                        <a:pt x="555" y="568"/>
                      </a:lnTo>
                      <a:lnTo>
                        <a:pt x="524" y="578"/>
                      </a:lnTo>
                      <a:lnTo>
                        <a:pt x="524" y="690"/>
                      </a:lnTo>
                      <a:lnTo>
                        <a:pt x="387" y="701"/>
                      </a:lnTo>
                      <a:lnTo>
                        <a:pt x="394" y="582"/>
                      </a:lnTo>
                      <a:lnTo>
                        <a:pt x="290" y="582"/>
                      </a:lnTo>
                      <a:lnTo>
                        <a:pt x="255" y="665"/>
                      </a:lnTo>
                      <a:lnTo>
                        <a:pt x="115" y="593"/>
                      </a:lnTo>
                      <a:lnTo>
                        <a:pt x="178" y="524"/>
                      </a:lnTo>
                      <a:lnTo>
                        <a:pt x="125" y="449"/>
                      </a:lnTo>
                      <a:lnTo>
                        <a:pt x="28" y="463"/>
                      </a:lnTo>
                      <a:lnTo>
                        <a:pt x="0" y="341"/>
                      </a:lnTo>
                      <a:lnTo>
                        <a:pt x="118" y="309"/>
                      </a:lnTo>
                      <a:lnTo>
                        <a:pt x="129" y="205"/>
                      </a:lnTo>
                      <a:lnTo>
                        <a:pt x="60" y="161"/>
                      </a:lnTo>
                      <a:lnTo>
                        <a:pt x="157" y="39"/>
                      </a:lnTo>
                      <a:lnTo>
                        <a:pt x="226" y="10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1062"/>
                <p:cNvGrpSpPr>
                  <a:grpSpLocks/>
                </p:cNvGrpSpPr>
                <p:nvPr/>
              </p:nvGrpSpPr>
              <p:grpSpPr bwMode="auto">
                <a:xfrm>
                  <a:off x="3011" y="2936"/>
                  <a:ext cx="438" cy="358"/>
                  <a:chOff x="3011" y="2936"/>
                  <a:chExt cx="438" cy="358"/>
                </a:xfrm>
              </p:grpSpPr>
              <p:sp>
                <p:nvSpPr>
                  <p:cNvPr id="25645" name="Freeform 1063"/>
                  <p:cNvSpPr>
                    <a:spLocks/>
                  </p:cNvSpPr>
                  <p:nvPr/>
                </p:nvSpPr>
                <p:spPr bwMode="auto">
                  <a:xfrm>
                    <a:off x="3011" y="2936"/>
                    <a:ext cx="438" cy="358"/>
                  </a:xfrm>
                  <a:custGeom>
                    <a:avLst/>
                    <a:gdLst>
                      <a:gd name="T0" fmla="*/ 22 w 878"/>
                      <a:gd name="T1" fmla="*/ 9 h 716"/>
                      <a:gd name="T2" fmla="*/ 29 w 878"/>
                      <a:gd name="T3" fmla="*/ 3 h 716"/>
                      <a:gd name="T4" fmla="*/ 33 w 878"/>
                      <a:gd name="T5" fmla="*/ 11 h 716"/>
                      <a:gd name="T6" fmla="*/ 45 w 878"/>
                      <a:gd name="T7" fmla="*/ 11 h 716"/>
                      <a:gd name="T8" fmla="*/ 40 w 878"/>
                      <a:gd name="T9" fmla="*/ 20 h 716"/>
                      <a:gd name="T10" fmla="*/ 52 w 878"/>
                      <a:gd name="T11" fmla="*/ 24 h 716"/>
                      <a:gd name="T12" fmla="*/ 39 w 878"/>
                      <a:gd name="T13" fmla="*/ 30 h 716"/>
                      <a:gd name="T14" fmla="*/ 39 w 878"/>
                      <a:gd name="T15" fmla="*/ 39 h 716"/>
                      <a:gd name="T16" fmla="*/ 32 w 878"/>
                      <a:gd name="T17" fmla="*/ 36 h 716"/>
                      <a:gd name="T18" fmla="*/ 26 w 878"/>
                      <a:gd name="T19" fmla="*/ 44 h 716"/>
                      <a:gd name="T20" fmla="*/ 19 w 878"/>
                      <a:gd name="T21" fmla="*/ 36 h 716"/>
                      <a:gd name="T22" fmla="*/ 10 w 878"/>
                      <a:gd name="T23" fmla="*/ 37 h 716"/>
                      <a:gd name="T24" fmla="*/ 10 w 878"/>
                      <a:gd name="T25" fmla="*/ 27 h 716"/>
                      <a:gd name="T26" fmla="*/ 3 w 878"/>
                      <a:gd name="T27" fmla="*/ 22 h 716"/>
                      <a:gd name="T28" fmla="*/ 10 w 878"/>
                      <a:gd name="T29" fmla="*/ 13 h 716"/>
                      <a:gd name="T30" fmla="*/ 11 w 878"/>
                      <a:gd name="T31" fmla="*/ 5 h 716"/>
                      <a:gd name="T32" fmla="*/ 3 w 878"/>
                      <a:gd name="T33" fmla="*/ 11 h 716"/>
                      <a:gd name="T34" fmla="*/ 7 w 878"/>
                      <a:gd name="T35" fmla="*/ 20 h 716"/>
                      <a:gd name="T36" fmla="*/ 1 w 878"/>
                      <a:gd name="T37" fmla="*/ 30 h 716"/>
                      <a:gd name="T38" fmla="*/ 10 w 878"/>
                      <a:gd name="T39" fmla="*/ 33 h 716"/>
                      <a:gd name="T40" fmla="*/ 15 w 878"/>
                      <a:gd name="T41" fmla="*/ 43 h 716"/>
                      <a:gd name="T42" fmla="*/ 20 w 878"/>
                      <a:gd name="T43" fmla="*/ 38 h 716"/>
                      <a:gd name="T44" fmla="*/ 24 w 878"/>
                      <a:gd name="T45" fmla="*/ 45 h 716"/>
                      <a:gd name="T46" fmla="*/ 35 w 878"/>
                      <a:gd name="T47" fmla="*/ 38 h 716"/>
                      <a:gd name="T48" fmla="*/ 39 w 878"/>
                      <a:gd name="T49" fmla="*/ 42 h 716"/>
                      <a:gd name="T50" fmla="*/ 47 w 878"/>
                      <a:gd name="T51" fmla="*/ 31 h 716"/>
                      <a:gd name="T52" fmla="*/ 43 w 878"/>
                      <a:gd name="T53" fmla="*/ 27 h 716"/>
                      <a:gd name="T54" fmla="*/ 51 w 878"/>
                      <a:gd name="T55" fmla="*/ 14 h 716"/>
                      <a:gd name="T56" fmla="*/ 40 w 878"/>
                      <a:gd name="T57" fmla="*/ 18 h 716"/>
                      <a:gd name="T58" fmla="*/ 41 w 878"/>
                      <a:gd name="T59" fmla="*/ 5 h 716"/>
                      <a:gd name="T60" fmla="*/ 33 w 878"/>
                      <a:gd name="T61" fmla="*/ 10 h 716"/>
                      <a:gd name="T62" fmla="*/ 30 w 878"/>
                      <a:gd name="T63" fmla="*/ 0 h 716"/>
                      <a:gd name="T64" fmla="*/ 19 w 878"/>
                      <a:gd name="T65" fmla="*/ 6 h 716"/>
                      <a:gd name="T66" fmla="*/ 14 w 878"/>
                      <a:gd name="T67" fmla="*/ 9 h 7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78"/>
                      <a:gd name="T103" fmla="*/ 0 h 716"/>
                      <a:gd name="T104" fmla="*/ 878 w 878"/>
                      <a:gd name="T105" fmla="*/ 716 h 71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78" h="716">
                        <a:moveTo>
                          <a:pt x="239" y="141"/>
                        </a:moveTo>
                        <a:lnTo>
                          <a:pt x="358" y="129"/>
                        </a:lnTo>
                        <a:lnTo>
                          <a:pt x="388" y="40"/>
                        </a:lnTo>
                        <a:lnTo>
                          <a:pt x="467" y="35"/>
                        </a:lnTo>
                        <a:lnTo>
                          <a:pt x="464" y="159"/>
                        </a:lnTo>
                        <a:lnTo>
                          <a:pt x="543" y="182"/>
                        </a:lnTo>
                        <a:lnTo>
                          <a:pt x="665" y="120"/>
                        </a:lnTo>
                        <a:lnTo>
                          <a:pt x="733" y="168"/>
                        </a:lnTo>
                        <a:lnTo>
                          <a:pt x="626" y="261"/>
                        </a:lnTo>
                        <a:lnTo>
                          <a:pt x="648" y="318"/>
                        </a:lnTo>
                        <a:lnTo>
                          <a:pt x="807" y="292"/>
                        </a:lnTo>
                        <a:lnTo>
                          <a:pt x="839" y="385"/>
                        </a:lnTo>
                        <a:lnTo>
                          <a:pt x="653" y="421"/>
                        </a:lnTo>
                        <a:lnTo>
                          <a:pt x="639" y="486"/>
                        </a:lnTo>
                        <a:lnTo>
                          <a:pt x="727" y="545"/>
                        </a:lnTo>
                        <a:lnTo>
                          <a:pt x="639" y="624"/>
                        </a:lnTo>
                        <a:lnTo>
                          <a:pt x="573" y="539"/>
                        </a:lnTo>
                        <a:lnTo>
                          <a:pt x="520" y="566"/>
                        </a:lnTo>
                        <a:lnTo>
                          <a:pt x="529" y="686"/>
                        </a:lnTo>
                        <a:lnTo>
                          <a:pt x="428" y="690"/>
                        </a:lnTo>
                        <a:lnTo>
                          <a:pt x="423" y="580"/>
                        </a:lnTo>
                        <a:lnTo>
                          <a:pt x="304" y="566"/>
                        </a:lnTo>
                        <a:lnTo>
                          <a:pt x="265" y="646"/>
                        </a:lnTo>
                        <a:lnTo>
                          <a:pt x="163" y="592"/>
                        </a:lnTo>
                        <a:lnTo>
                          <a:pt x="216" y="530"/>
                        </a:lnTo>
                        <a:lnTo>
                          <a:pt x="163" y="433"/>
                        </a:lnTo>
                        <a:lnTo>
                          <a:pt x="66" y="451"/>
                        </a:lnTo>
                        <a:lnTo>
                          <a:pt x="53" y="359"/>
                        </a:lnTo>
                        <a:lnTo>
                          <a:pt x="159" y="341"/>
                        </a:lnTo>
                        <a:lnTo>
                          <a:pt x="172" y="212"/>
                        </a:lnTo>
                        <a:lnTo>
                          <a:pt x="110" y="168"/>
                        </a:lnTo>
                        <a:lnTo>
                          <a:pt x="189" y="67"/>
                        </a:lnTo>
                        <a:lnTo>
                          <a:pt x="150" y="40"/>
                        </a:lnTo>
                        <a:lnTo>
                          <a:pt x="53" y="182"/>
                        </a:lnTo>
                        <a:lnTo>
                          <a:pt x="133" y="235"/>
                        </a:lnTo>
                        <a:lnTo>
                          <a:pt x="119" y="306"/>
                        </a:lnTo>
                        <a:lnTo>
                          <a:pt x="0" y="341"/>
                        </a:lnTo>
                        <a:lnTo>
                          <a:pt x="30" y="492"/>
                        </a:lnTo>
                        <a:lnTo>
                          <a:pt x="145" y="486"/>
                        </a:lnTo>
                        <a:lnTo>
                          <a:pt x="172" y="527"/>
                        </a:lnTo>
                        <a:lnTo>
                          <a:pt x="106" y="610"/>
                        </a:lnTo>
                        <a:lnTo>
                          <a:pt x="251" y="677"/>
                        </a:lnTo>
                        <a:lnTo>
                          <a:pt x="292" y="686"/>
                        </a:lnTo>
                        <a:lnTo>
                          <a:pt x="331" y="598"/>
                        </a:lnTo>
                        <a:lnTo>
                          <a:pt x="375" y="624"/>
                        </a:lnTo>
                        <a:lnTo>
                          <a:pt x="396" y="716"/>
                        </a:lnTo>
                        <a:lnTo>
                          <a:pt x="561" y="713"/>
                        </a:lnTo>
                        <a:lnTo>
                          <a:pt x="561" y="598"/>
                        </a:lnTo>
                        <a:lnTo>
                          <a:pt x="573" y="592"/>
                        </a:lnTo>
                        <a:lnTo>
                          <a:pt x="639" y="672"/>
                        </a:lnTo>
                        <a:lnTo>
                          <a:pt x="780" y="539"/>
                        </a:lnTo>
                        <a:lnTo>
                          <a:pt x="754" y="500"/>
                        </a:lnTo>
                        <a:lnTo>
                          <a:pt x="674" y="460"/>
                        </a:lnTo>
                        <a:lnTo>
                          <a:pt x="701" y="438"/>
                        </a:lnTo>
                        <a:lnTo>
                          <a:pt x="878" y="412"/>
                        </a:lnTo>
                        <a:lnTo>
                          <a:pt x="825" y="238"/>
                        </a:lnTo>
                        <a:lnTo>
                          <a:pt x="662" y="279"/>
                        </a:lnTo>
                        <a:lnTo>
                          <a:pt x="653" y="274"/>
                        </a:lnTo>
                        <a:lnTo>
                          <a:pt x="786" y="168"/>
                        </a:lnTo>
                        <a:lnTo>
                          <a:pt x="662" y="67"/>
                        </a:lnTo>
                        <a:lnTo>
                          <a:pt x="626" y="88"/>
                        </a:lnTo>
                        <a:lnTo>
                          <a:pt x="543" y="146"/>
                        </a:lnTo>
                        <a:lnTo>
                          <a:pt x="494" y="132"/>
                        </a:lnTo>
                        <a:lnTo>
                          <a:pt x="494" y="0"/>
                        </a:lnTo>
                        <a:lnTo>
                          <a:pt x="361" y="8"/>
                        </a:lnTo>
                        <a:lnTo>
                          <a:pt x="317" y="102"/>
                        </a:lnTo>
                        <a:lnTo>
                          <a:pt x="239" y="102"/>
                        </a:lnTo>
                        <a:lnTo>
                          <a:pt x="239" y="1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46" name="Freeform 1064"/>
                  <p:cNvSpPr>
                    <a:spLocks/>
                  </p:cNvSpPr>
                  <p:nvPr/>
                </p:nvSpPr>
                <p:spPr bwMode="auto">
                  <a:xfrm>
                    <a:off x="3087" y="2953"/>
                    <a:ext cx="74" cy="56"/>
                  </a:xfrm>
                  <a:custGeom>
                    <a:avLst/>
                    <a:gdLst>
                      <a:gd name="T0" fmla="*/ 6 w 147"/>
                      <a:gd name="T1" fmla="*/ 7 h 111"/>
                      <a:gd name="T2" fmla="*/ 0 w 147"/>
                      <a:gd name="T3" fmla="*/ 2 h 111"/>
                      <a:gd name="T4" fmla="*/ 2 w 147"/>
                      <a:gd name="T5" fmla="*/ 0 h 111"/>
                      <a:gd name="T6" fmla="*/ 10 w 147"/>
                      <a:gd name="T7" fmla="*/ 6 h 111"/>
                      <a:gd name="T8" fmla="*/ 6 w 147"/>
                      <a:gd name="T9" fmla="*/ 7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11"/>
                      <a:gd name="T17" fmla="*/ 147 w 14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11">
                        <a:moveTo>
                          <a:pt x="94" y="111"/>
                        </a:moveTo>
                        <a:lnTo>
                          <a:pt x="0" y="19"/>
                        </a:lnTo>
                        <a:lnTo>
                          <a:pt x="19" y="0"/>
                        </a:lnTo>
                        <a:lnTo>
                          <a:pt x="147" y="96"/>
                        </a:lnTo>
                        <a:lnTo>
                          <a:pt x="94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5642" name="Oval 1065"/>
              <p:cNvSpPr>
                <a:spLocks noChangeArrowheads="1"/>
              </p:cNvSpPr>
              <p:nvPr/>
            </p:nvSpPr>
            <p:spPr bwMode="auto">
              <a:xfrm>
                <a:off x="3178" y="3089"/>
                <a:ext cx="71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" name="Group 1066"/>
            <p:cNvGrpSpPr>
              <a:grpSpLocks/>
            </p:cNvGrpSpPr>
            <p:nvPr/>
          </p:nvGrpSpPr>
          <p:grpSpPr bwMode="auto">
            <a:xfrm>
              <a:off x="2401" y="2838"/>
              <a:ext cx="249" cy="417"/>
              <a:chOff x="2401" y="2838"/>
              <a:chExt cx="249" cy="417"/>
            </a:xfrm>
          </p:grpSpPr>
          <p:sp>
            <p:nvSpPr>
              <p:cNvPr id="25637" name="Freeform 1067"/>
              <p:cNvSpPr>
                <a:spLocks/>
              </p:cNvSpPr>
              <p:nvPr/>
            </p:nvSpPr>
            <p:spPr bwMode="auto">
              <a:xfrm>
                <a:off x="2415" y="2846"/>
                <a:ext cx="225" cy="394"/>
              </a:xfrm>
              <a:custGeom>
                <a:avLst/>
                <a:gdLst>
                  <a:gd name="T0" fmla="*/ 5 w 450"/>
                  <a:gd name="T1" fmla="*/ 9 h 789"/>
                  <a:gd name="T2" fmla="*/ 10 w 450"/>
                  <a:gd name="T3" fmla="*/ 4 h 789"/>
                  <a:gd name="T4" fmla="*/ 18 w 450"/>
                  <a:gd name="T5" fmla="*/ 0 h 789"/>
                  <a:gd name="T6" fmla="*/ 24 w 450"/>
                  <a:gd name="T7" fmla="*/ 2 h 789"/>
                  <a:gd name="T8" fmla="*/ 28 w 450"/>
                  <a:gd name="T9" fmla="*/ 6 h 789"/>
                  <a:gd name="T10" fmla="*/ 28 w 450"/>
                  <a:gd name="T11" fmla="*/ 10 h 789"/>
                  <a:gd name="T12" fmla="*/ 27 w 450"/>
                  <a:gd name="T13" fmla="*/ 18 h 789"/>
                  <a:gd name="T14" fmla="*/ 24 w 450"/>
                  <a:gd name="T15" fmla="*/ 27 h 789"/>
                  <a:gd name="T16" fmla="*/ 20 w 450"/>
                  <a:gd name="T17" fmla="*/ 34 h 789"/>
                  <a:gd name="T18" fmla="*/ 14 w 450"/>
                  <a:gd name="T19" fmla="*/ 41 h 789"/>
                  <a:gd name="T20" fmla="*/ 6 w 450"/>
                  <a:gd name="T21" fmla="*/ 49 h 789"/>
                  <a:gd name="T22" fmla="*/ 0 w 450"/>
                  <a:gd name="T23" fmla="*/ 43 h 789"/>
                  <a:gd name="T24" fmla="*/ 14 w 450"/>
                  <a:gd name="T25" fmla="*/ 30 h 789"/>
                  <a:gd name="T26" fmla="*/ 20 w 450"/>
                  <a:gd name="T27" fmla="*/ 18 h 789"/>
                  <a:gd name="T28" fmla="*/ 21 w 450"/>
                  <a:gd name="T29" fmla="*/ 10 h 789"/>
                  <a:gd name="T30" fmla="*/ 19 w 450"/>
                  <a:gd name="T31" fmla="*/ 8 h 789"/>
                  <a:gd name="T32" fmla="*/ 14 w 450"/>
                  <a:gd name="T33" fmla="*/ 7 h 789"/>
                  <a:gd name="T34" fmla="*/ 12 w 450"/>
                  <a:gd name="T35" fmla="*/ 10 h 789"/>
                  <a:gd name="T36" fmla="*/ 10 w 450"/>
                  <a:gd name="T37" fmla="*/ 14 h 789"/>
                  <a:gd name="T38" fmla="*/ 5 w 450"/>
                  <a:gd name="T39" fmla="*/ 9 h 7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789"/>
                  <a:gd name="T62" fmla="*/ 450 w 450"/>
                  <a:gd name="T63" fmla="*/ 789 h 7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789">
                    <a:moveTo>
                      <a:pt x="69" y="150"/>
                    </a:moveTo>
                    <a:lnTo>
                      <a:pt x="156" y="64"/>
                    </a:lnTo>
                    <a:lnTo>
                      <a:pt x="276" y="0"/>
                    </a:lnTo>
                    <a:lnTo>
                      <a:pt x="373" y="32"/>
                    </a:lnTo>
                    <a:lnTo>
                      <a:pt x="439" y="108"/>
                    </a:lnTo>
                    <a:lnTo>
                      <a:pt x="450" y="175"/>
                    </a:lnTo>
                    <a:lnTo>
                      <a:pt x="428" y="294"/>
                    </a:lnTo>
                    <a:lnTo>
                      <a:pt x="381" y="441"/>
                    </a:lnTo>
                    <a:lnTo>
                      <a:pt x="319" y="552"/>
                    </a:lnTo>
                    <a:lnTo>
                      <a:pt x="228" y="667"/>
                    </a:lnTo>
                    <a:lnTo>
                      <a:pt x="90" y="789"/>
                    </a:lnTo>
                    <a:lnTo>
                      <a:pt x="0" y="688"/>
                    </a:lnTo>
                    <a:lnTo>
                      <a:pt x="218" y="485"/>
                    </a:lnTo>
                    <a:lnTo>
                      <a:pt x="308" y="301"/>
                    </a:lnTo>
                    <a:lnTo>
                      <a:pt x="329" y="165"/>
                    </a:lnTo>
                    <a:lnTo>
                      <a:pt x="297" y="129"/>
                    </a:lnTo>
                    <a:lnTo>
                      <a:pt x="232" y="122"/>
                    </a:lnTo>
                    <a:lnTo>
                      <a:pt x="177" y="165"/>
                    </a:lnTo>
                    <a:lnTo>
                      <a:pt x="152" y="230"/>
                    </a:lnTo>
                    <a:lnTo>
                      <a:pt x="69" y="150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3" name="Group 1068"/>
              <p:cNvGrpSpPr>
                <a:grpSpLocks/>
              </p:cNvGrpSpPr>
              <p:nvPr/>
            </p:nvGrpSpPr>
            <p:grpSpPr bwMode="auto">
              <a:xfrm>
                <a:off x="2401" y="2838"/>
                <a:ext cx="249" cy="417"/>
                <a:chOff x="2401" y="2838"/>
                <a:chExt cx="249" cy="417"/>
              </a:xfrm>
            </p:grpSpPr>
            <p:sp>
              <p:nvSpPr>
                <p:cNvPr id="25639" name="Freeform 1069"/>
                <p:cNvSpPr>
                  <a:spLocks/>
                </p:cNvSpPr>
                <p:nvPr/>
              </p:nvSpPr>
              <p:spPr bwMode="auto">
                <a:xfrm>
                  <a:off x="2401" y="2838"/>
                  <a:ext cx="249" cy="417"/>
                </a:xfrm>
                <a:custGeom>
                  <a:avLst/>
                  <a:gdLst>
                    <a:gd name="T0" fmla="*/ 10 w 499"/>
                    <a:gd name="T1" fmla="*/ 14 h 835"/>
                    <a:gd name="T2" fmla="*/ 13 w 499"/>
                    <a:gd name="T3" fmla="*/ 9 h 835"/>
                    <a:gd name="T4" fmla="*/ 17 w 499"/>
                    <a:gd name="T5" fmla="*/ 7 h 835"/>
                    <a:gd name="T6" fmla="*/ 21 w 499"/>
                    <a:gd name="T7" fmla="*/ 8 h 835"/>
                    <a:gd name="T8" fmla="*/ 23 w 499"/>
                    <a:gd name="T9" fmla="*/ 9 h 835"/>
                    <a:gd name="T10" fmla="*/ 23 w 499"/>
                    <a:gd name="T11" fmla="*/ 12 h 835"/>
                    <a:gd name="T12" fmla="*/ 22 w 499"/>
                    <a:gd name="T13" fmla="*/ 19 h 835"/>
                    <a:gd name="T14" fmla="*/ 16 w 499"/>
                    <a:gd name="T15" fmla="*/ 31 h 835"/>
                    <a:gd name="T16" fmla="*/ 8 w 499"/>
                    <a:gd name="T17" fmla="*/ 39 h 835"/>
                    <a:gd name="T18" fmla="*/ 4 w 499"/>
                    <a:gd name="T19" fmla="*/ 43 h 835"/>
                    <a:gd name="T20" fmla="*/ 8 w 499"/>
                    <a:gd name="T21" fmla="*/ 47 h 835"/>
                    <a:gd name="T22" fmla="*/ 15 w 499"/>
                    <a:gd name="T23" fmla="*/ 40 h 835"/>
                    <a:gd name="T24" fmla="*/ 22 w 499"/>
                    <a:gd name="T25" fmla="*/ 30 h 835"/>
                    <a:gd name="T26" fmla="*/ 25 w 499"/>
                    <a:gd name="T27" fmla="*/ 23 h 835"/>
                    <a:gd name="T28" fmla="*/ 28 w 499"/>
                    <a:gd name="T29" fmla="*/ 15 h 835"/>
                    <a:gd name="T30" fmla="*/ 29 w 499"/>
                    <a:gd name="T31" fmla="*/ 10 h 835"/>
                    <a:gd name="T32" fmla="*/ 27 w 499"/>
                    <a:gd name="T33" fmla="*/ 6 h 835"/>
                    <a:gd name="T34" fmla="*/ 23 w 499"/>
                    <a:gd name="T35" fmla="*/ 3 h 835"/>
                    <a:gd name="T36" fmla="*/ 17 w 499"/>
                    <a:gd name="T37" fmla="*/ 2 h 835"/>
                    <a:gd name="T38" fmla="*/ 11 w 499"/>
                    <a:gd name="T39" fmla="*/ 5 h 835"/>
                    <a:gd name="T40" fmla="*/ 9 w 499"/>
                    <a:gd name="T41" fmla="*/ 8 h 835"/>
                    <a:gd name="T42" fmla="*/ 6 w 499"/>
                    <a:gd name="T43" fmla="*/ 12 h 835"/>
                    <a:gd name="T44" fmla="*/ 3 w 499"/>
                    <a:gd name="T45" fmla="*/ 11 h 835"/>
                    <a:gd name="T46" fmla="*/ 8 w 499"/>
                    <a:gd name="T47" fmla="*/ 6 h 835"/>
                    <a:gd name="T48" fmla="*/ 12 w 499"/>
                    <a:gd name="T49" fmla="*/ 2 h 835"/>
                    <a:gd name="T50" fmla="*/ 17 w 499"/>
                    <a:gd name="T51" fmla="*/ 0 h 835"/>
                    <a:gd name="T52" fmla="*/ 21 w 499"/>
                    <a:gd name="T53" fmla="*/ 0 h 835"/>
                    <a:gd name="T54" fmla="*/ 24 w 499"/>
                    <a:gd name="T55" fmla="*/ 1 h 835"/>
                    <a:gd name="T56" fmla="*/ 27 w 499"/>
                    <a:gd name="T57" fmla="*/ 3 h 835"/>
                    <a:gd name="T58" fmla="*/ 29 w 499"/>
                    <a:gd name="T59" fmla="*/ 6 h 835"/>
                    <a:gd name="T60" fmla="*/ 31 w 499"/>
                    <a:gd name="T61" fmla="*/ 10 h 835"/>
                    <a:gd name="T62" fmla="*/ 30 w 499"/>
                    <a:gd name="T63" fmla="*/ 14 h 835"/>
                    <a:gd name="T64" fmla="*/ 28 w 499"/>
                    <a:gd name="T65" fmla="*/ 22 h 835"/>
                    <a:gd name="T66" fmla="*/ 25 w 499"/>
                    <a:gd name="T67" fmla="*/ 30 h 835"/>
                    <a:gd name="T68" fmla="*/ 23 w 499"/>
                    <a:gd name="T69" fmla="*/ 34 h 835"/>
                    <a:gd name="T70" fmla="*/ 19 w 499"/>
                    <a:gd name="T71" fmla="*/ 40 h 835"/>
                    <a:gd name="T72" fmla="*/ 12 w 499"/>
                    <a:gd name="T73" fmla="*/ 46 h 835"/>
                    <a:gd name="T74" fmla="*/ 7 w 499"/>
                    <a:gd name="T75" fmla="*/ 52 h 835"/>
                    <a:gd name="T76" fmla="*/ 0 w 499"/>
                    <a:gd name="T77" fmla="*/ 43 h 835"/>
                    <a:gd name="T78" fmla="*/ 7 w 499"/>
                    <a:gd name="T79" fmla="*/ 36 h 835"/>
                    <a:gd name="T80" fmla="*/ 14 w 499"/>
                    <a:gd name="T81" fmla="*/ 30 h 835"/>
                    <a:gd name="T82" fmla="*/ 18 w 499"/>
                    <a:gd name="T83" fmla="*/ 24 h 835"/>
                    <a:gd name="T84" fmla="*/ 19 w 499"/>
                    <a:gd name="T85" fmla="*/ 19 h 835"/>
                    <a:gd name="T86" fmla="*/ 20 w 499"/>
                    <a:gd name="T87" fmla="*/ 14 h 835"/>
                    <a:gd name="T88" fmla="*/ 20 w 499"/>
                    <a:gd name="T89" fmla="*/ 10 h 835"/>
                    <a:gd name="T90" fmla="*/ 19 w 499"/>
                    <a:gd name="T91" fmla="*/ 9 h 835"/>
                    <a:gd name="T92" fmla="*/ 16 w 499"/>
                    <a:gd name="T93" fmla="*/ 10 h 835"/>
                    <a:gd name="T94" fmla="*/ 14 w 499"/>
                    <a:gd name="T95" fmla="*/ 12 h 835"/>
                    <a:gd name="T96" fmla="*/ 11 w 499"/>
                    <a:gd name="T97" fmla="*/ 16 h 835"/>
                    <a:gd name="T98" fmla="*/ 10 w 499"/>
                    <a:gd name="T99" fmla="*/ 14 h 8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9"/>
                    <a:gd name="T151" fmla="*/ 0 h 835"/>
                    <a:gd name="T152" fmla="*/ 499 w 499"/>
                    <a:gd name="T153" fmla="*/ 835 h 8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9" h="835">
                      <a:moveTo>
                        <a:pt x="173" y="227"/>
                      </a:moveTo>
                      <a:lnTo>
                        <a:pt x="217" y="147"/>
                      </a:lnTo>
                      <a:lnTo>
                        <a:pt x="281" y="115"/>
                      </a:lnTo>
                      <a:lnTo>
                        <a:pt x="347" y="136"/>
                      </a:lnTo>
                      <a:lnTo>
                        <a:pt x="368" y="158"/>
                      </a:lnTo>
                      <a:lnTo>
                        <a:pt x="377" y="204"/>
                      </a:lnTo>
                      <a:lnTo>
                        <a:pt x="357" y="308"/>
                      </a:lnTo>
                      <a:lnTo>
                        <a:pt x="271" y="496"/>
                      </a:lnTo>
                      <a:lnTo>
                        <a:pt x="131" y="632"/>
                      </a:lnTo>
                      <a:lnTo>
                        <a:pt x="65" y="699"/>
                      </a:lnTo>
                      <a:lnTo>
                        <a:pt x="138" y="763"/>
                      </a:lnTo>
                      <a:lnTo>
                        <a:pt x="249" y="646"/>
                      </a:lnTo>
                      <a:lnTo>
                        <a:pt x="364" y="492"/>
                      </a:lnTo>
                      <a:lnTo>
                        <a:pt x="412" y="377"/>
                      </a:lnTo>
                      <a:lnTo>
                        <a:pt x="451" y="255"/>
                      </a:lnTo>
                      <a:lnTo>
                        <a:pt x="467" y="172"/>
                      </a:lnTo>
                      <a:lnTo>
                        <a:pt x="433" y="108"/>
                      </a:lnTo>
                      <a:lnTo>
                        <a:pt x="368" y="60"/>
                      </a:lnTo>
                      <a:lnTo>
                        <a:pt x="281" y="39"/>
                      </a:lnTo>
                      <a:lnTo>
                        <a:pt x="191" y="83"/>
                      </a:lnTo>
                      <a:lnTo>
                        <a:pt x="152" y="140"/>
                      </a:lnTo>
                      <a:lnTo>
                        <a:pt x="104" y="193"/>
                      </a:lnTo>
                      <a:lnTo>
                        <a:pt x="55" y="182"/>
                      </a:lnTo>
                      <a:lnTo>
                        <a:pt x="138" y="97"/>
                      </a:lnTo>
                      <a:lnTo>
                        <a:pt x="202" y="39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398" y="28"/>
                      </a:lnTo>
                      <a:lnTo>
                        <a:pt x="444" y="60"/>
                      </a:lnTo>
                      <a:lnTo>
                        <a:pt x="478" y="97"/>
                      </a:lnTo>
                      <a:lnTo>
                        <a:pt x="499" y="161"/>
                      </a:lnTo>
                      <a:lnTo>
                        <a:pt x="495" y="237"/>
                      </a:lnTo>
                      <a:lnTo>
                        <a:pt x="455" y="352"/>
                      </a:lnTo>
                      <a:lnTo>
                        <a:pt x="412" y="483"/>
                      </a:lnTo>
                      <a:lnTo>
                        <a:pt x="368" y="556"/>
                      </a:lnTo>
                      <a:lnTo>
                        <a:pt x="304" y="643"/>
                      </a:lnTo>
                      <a:lnTo>
                        <a:pt x="202" y="749"/>
                      </a:lnTo>
                      <a:lnTo>
                        <a:pt x="115" y="835"/>
                      </a:lnTo>
                      <a:lnTo>
                        <a:pt x="0" y="696"/>
                      </a:lnTo>
                      <a:lnTo>
                        <a:pt x="127" y="577"/>
                      </a:lnTo>
                      <a:lnTo>
                        <a:pt x="225" y="492"/>
                      </a:lnTo>
                      <a:lnTo>
                        <a:pt x="288" y="395"/>
                      </a:lnTo>
                      <a:lnTo>
                        <a:pt x="315" y="312"/>
                      </a:lnTo>
                      <a:lnTo>
                        <a:pt x="332" y="227"/>
                      </a:lnTo>
                      <a:lnTo>
                        <a:pt x="332" y="172"/>
                      </a:lnTo>
                      <a:lnTo>
                        <a:pt x="304" y="158"/>
                      </a:lnTo>
                      <a:lnTo>
                        <a:pt x="271" y="161"/>
                      </a:lnTo>
                      <a:lnTo>
                        <a:pt x="225" y="200"/>
                      </a:lnTo>
                      <a:lnTo>
                        <a:pt x="184" y="269"/>
                      </a:lnTo>
                      <a:lnTo>
                        <a:pt x="173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40" name="Freeform 1070"/>
                <p:cNvSpPr>
                  <a:spLocks/>
                </p:cNvSpPr>
                <p:nvPr/>
              </p:nvSpPr>
              <p:spPr bwMode="auto">
                <a:xfrm>
                  <a:off x="2428" y="2921"/>
                  <a:ext cx="74" cy="50"/>
                </a:xfrm>
                <a:custGeom>
                  <a:avLst/>
                  <a:gdLst>
                    <a:gd name="T0" fmla="*/ 4 w 147"/>
                    <a:gd name="T1" fmla="*/ 0 h 101"/>
                    <a:gd name="T2" fmla="*/ 10 w 147"/>
                    <a:gd name="T3" fmla="*/ 4 h 101"/>
                    <a:gd name="T4" fmla="*/ 9 w 147"/>
                    <a:gd name="T5" fmla="*/ 6 h 101"/>
                    <a:gd name="T6" fmla="*/ 0 w 147"/>
                    <a:gd name="T7" fmla="*/ 0 h 101"/>
                    <a:gd name="T8" fmla="*/ 4 w 14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101"/>
                    <a:gd name="T17" fmla="*/ 147 w 14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101">
                      <a:moveTo>
                        <a:pt x="54" y="0"/>
                      </a:moveTo>
                      <a:lnTo>
                        <a:pt x="147" y="64"/>
                      </a:lnTo>
                      <a:lnTo>
                        <a:pt x="134" y="101"/>
                      </a:lnTo>
                      <a:lnTo>
                        <a:pt x="0" y="1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4" name="Group 1071"/>
            <p:cNvGrpSpPr>
              <a:grpSpLocks/>
            </p:cNvGrpSpPr>
            <p:nvPr/>
          </p:nvGrpSpPr>
          <p:grpSpPr bwMode="auto">
            <a:xfrm>
              <a:off x="2538" y="3191"/>
              <a:ext cx="545" cy="307"/>
              <a:chOff x="2538" y="3191"/>
              <a:chExt cx="545" cy="307"/>
            </a:xfrm>
          </p:grpSpPr>
          <p:sp>
            <p:nvSpPr>
              <p:cNvPr id="25633" name="Freeform 1072"/>
              <p:cNvSpPr>
                <a:spLocks/>
              </p:cNvSpPr>
              <p:nvPr/>
            </p:nvSpPr>
            <p:spPr bwMode="auto">
              <a:xfrm>
                <a:off x="2567" y="3201"/>
                <a:ext cx="500" cy="293"/>
              </a:xfrm>
              <a:custGeom>
                <a:avLst/>
                <a:gdLst>
                  <a:gd name="T0" fmla="*/ 0 w 1000"/>
                  <a:gd name="T1" fmla="*/ 11 h 586"/>
                  <a:gd name="T2" fmla="*/ 27 w 1000"/>
                  <a:gd name="T3" fmla="*/ 0 h 586"/>
                  <a:gd name="T4" fmla="*/ 39 w 1000"/>
                  <a:gd name="T5" fmla="*/ 7 h 586"/>
                  <a:gd name="T6" fmla="*/ 46 w 1000"/>
                  <a:gd name="T7" fmla="*/ 10 h 586"/>
                  <a:gd name="T8" fmla="*/ 62 w 1000"/>
                  <a:gd name="T9" fmla="*/ 14 h 586"/>
                  <a:gd name="T10" fmla="*/ 63 w 1000"/>
                  <a:gd name="T11" fmla="*/ 18 h 586"/>
                  <a:gd name="T12" fmla="*/ 41 w 1000"/>
                  <a:gd name="T13" fmla="*/ 33 h 586"/>
                  <a:gd name="T14" fmla="*/ 37 w 1000"/>
                  <a:gd name="T15" fmla="*/ 37 h 586"/>
                  <a:gd name="T16" fmla="*/ 31 w 1000"/>
                  <a:gd name="T17" fmla="*/ 31 h 586"/>
                  <a:gd name="T18" fmla="*/ 24 w 1000"/>
                  <a:gd name="T19" fmla="*/ 26 h 586"/>
                  <a:gd name="T20" fmla="*/ 5 w 1000"/>
                  <a:gd name="T21" fmla="*/ 15 h 586"/>
                  <a:gd name="T22" fmla="*/ 0 w 1000"/>
                  <a:gd name="T23" fmla="*/ 11 h 5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"/>
                  <a:gd name="T37" fmla="*/ 0 h 586"/>
                  <a:gd name="T38" fmla="*/ 1000 w 1000"/>
                  <a:gd name="T39" fmla="*/ 586 h 5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" h="586">
                    <a:moveTo>
                      <a:pt x="0" y="185"/>
                    </a:moveTo>
                    <a:lnTo>
                      <a:pt x="430" y="0"/>
                    </a:lnTo>
                    <a:lnTo>
                      <a:pt x="616" y="119"/>
                    </a:lnTo>
                    <a:lnTo>
                      <a:pt x="731" y="160"/>
                    </a:lnTo>
                    <a:lnTo>
                      <a:pt x="983" y="236"/>
                    </a:lnTo>
                    <a:lnTo>
                      <a:pt x="1000" y="301"/>
                    </a:lnTo>
                    <a:lnTo>
                      <a:pt x="650" y="517"/>
                    </a:lnTo>
                    <a:lnTo>
                      <a:pt x="592" y="586"/>
                    </a:lnTo>
                    <a:lnTo>
                      <a:pt x="487" y="510"/>
                    </a:lnTo>
                    <a:lnTo>
                      <a:pt x="381" y="423"/>
                    </a:lnTo>
                    <a:lnTo>
                      <a:pt x="80" y="24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5" name="Group 1073"/>
              <p:cNvGrpSpPr>
                <a:grpSpLocks/>
              </p:cNvGrpSpPr>
              <p:nvPr/>
            </p:nvGrpSpPr>
            <p:grpSpPr bwMode="auto">
              <a:xfrm>
                <a:off x="2538" y="3191"/>
                <a:ext cx="545" cy="307"/>
                <a:chOff x="2538" y="3191"/>
                <a:chExt cx="545" cy="307"/>
              </a:xfrm>
            </p:grpSpPr>
            <p:sp>
              <p:nvSpPr>
                <p:cNvPr id="25635" name="Freeform 1074"/>
                <p:cNvSpPr>
                  <a:spLocks/>
                </p:cNvSpPr>
                <p:nvPr/>
              </p:nvSpPr>
              <p:spPr bwMode="auto">
                <a:xfrm>
                  <a:off x="2538" y="3191"/>
                  <a:ext cx="545" cy="307"/>
                </a:xfrm>
                <a:custGeom>
                  <a:avLst/>
                  <a:gdLst>
                    <a:gd name="T0" fmla="*/ 66 w 1090"/>
                    <a:gd name="T1" fmla="*/ 14 h 614"/>
                    <a:gd name="T2" fmla="*/ 54 w 1090"/>
                    <a:gd name="T3" fmla="*/ 11 h 614"/>
                    <a:gd name="T4" fmla="*/ 44 w 1090"/>
                    <a:gd name="T5" fmla="*/ 9 h 614"/>
                    <a:gd name="T6" fmla="*/ 37 w 1090"/>
                    <a:gd name="T7" fmla="*/ 5 h 614"/>
                    <a:gd name="T8" fmla="*/ 31 w 1090"/>
                    <a:gd name="T9" fmla="*/ 0 h 614"/>
                    <a:gd name="T10" fmla="*/ 28 w 1090"/>
                    <a:gd name="T11" fmla="*/ 1 h 614"/>
                    <a:gd name="T12" fmla="*/ 31 w 1090"/>
                    <a:gd name="T13" fmla="*/ 5 h 614"/>
                    <a:gd name="T14" fmla="*/ 35 w 1090"/>
                    <a:gd name="T15" fmla="*/ 6 h 614"/>
                    <a:gd name="T16" fmla="*/ 44 w 1090"/>
                    <a:gd name="T17" fmla="*/ 10 h 614"/>
                    <a:gd name="T18" fmla="*/ 52 w 1090"/>
                    <a:gd name="T19" fmla="*/ 13 h 614"/>
                    <a:gd name="T20" fmla="*/ 60 w 1090"/>
                    <a:gd name="T21" fmla="*/ 17 h 614"/>
                    <a:gd name="T22" fmla="*/ 65 w 1090"/>
                    <a:gd name="T23" fmla="*/ 18 h 614"/>
                    <a:gd name="T24" fmla="*/ 65 w 1090"/>
                    <a:gd name="T25" fmla="*/ 19 h 614"/>
                    <a:gd name="T26" fmla="*/ 65 w 1090"/>
                    <a:gd name="T27" fmla="*/ 19 h 614"/>
                    <a:gd name="T28" fmla="*/ 61 w 1090"/>
                    <a:gd name="T29" fmla="*/ 21 h 614"/>
                    <a:gd name="T30" fmla="*/ 54 w 1090"/>
                    <a:gd name="T31" fmla="*/ 25 h 614"/>
                    <a:gd name="T32" fmla="*/ 48 w 1090"/>
                    <a:gd name="T33" fmla="*/ 29 h 614"/>
                    <a:gd name="T34" fmla="*/ 43 w 1090"/>
                    <a:gd name="T35" fmla="*/ 33 h 614"/>
                    <a:gd name="T36" fmla="*/ 40 w 1090"/>
                    <a:gd name="T37" fmla="*/ 36 h 614"/>
                    <a:gd name="T38" fmla="*/ 31 w 1090"/>
                    <a:gd name="T39" fmla="*/ 28 h 614"/>
                    <a:gd name="T40" fmla="*/ 21 w 1090"/>
                    <a:gd name="T41" fmla="*/ 23 h 614"/>
                    <a:gd name="T42" fmla="*/ 12 w 1090"/>
                    <a:gd name="T43" fmla="*/ 18 h 614"/>
                    <a:gd name="T44" fmla="*/ 7 w 1090"/>
                    <a:gd name="T45" fmla="*/ 14 h 614"/>
                    <a:gd name="T46" fmla="*/ 4 w 1090"/>
                    <a:gd name="T47" fmla="*/ 12 h 614"/>
                    <a:gd name="T48" fmla="*/ 1 w 1090"/>
                    <a:gd name="T49" fmla="*/ 12 h 614"/>
                    <a:gd name="T50" fmla="*/ 0 w 1090"/>
                    <a:gd name="T51" fmla="*/ 13 h 614"/>
                    <a:gd name="T52" fmla="*/ 2 w 1090"/>
                    <a:gd name="T53" fmla="*/ 14 h 614"/>
                    <a:gd name="T54" fmla="*/ 6 w 1090"/>
                    <a:gd name="T55" fmla="*/ 17 h 614"/>
                    <a:gd name="T56" fmla="*/ 17 w 1090"/>
                    <a:gd name="T57" fmla="*/ 23 h 614"/>
                    <a:gd name="T58" fmla="*/ 25 w 1090"/>
                    <a:gd name="T59" fmla="*/ 28 h 614"/>
                    <a:gd name="T60" fmla="*/ 33 w 1090"/>
                    <a:gd name="T61" fmla="*/ 33 h 614"/>
                    <a:gd name="T62" fmla="*/ 38 w 1090"/>
                    <a:gd name="T63" fmla="*/ 38 h 614"/>
                    <a:gd name="T64" fmla="*/ 41 w 1090"/>
                    <a:gd name="T65" fmla="*/ 38 h 614"/>
                    <a:gd name="T66" fmla="*/ 44 w 1090"/>
                    <a:gd name="T67" fmla="*/ 37 h 614"/>
                    <a:gd name="T68" fmla="*/ 48 w 1090"/>
                    <a:gd name="T69" fmla="*/ 33 h 614"/>
                    <a:gd name="T70" fmla="*/ 55 w 1090"/>
                    <a:gd name="T71" fmla="*/ 28 h 614"/>
                    <a:gd name="T72" fmla="*/ 63 w 1090"/>
                    <a:gd name="T73" fmla="*/ 24 h 614"/>
                    <a:gd name="T74" fmla="*/ 68 w 1090"/>
                    <a:gd name="T75" fmla="*/ 21 h 614"/>
                    <a:gd name="T76" fmla="*/ 68 w 1090"/>
                    <a:gd name="T77" fmla="*/ 19 h 614"/>
                    <a:gd name="T78" fmla="*/ 67 w 1090"/>
                    <a:gd name="T79" fmla="*/ 17 h 614"/>
                    <a:gd name="T80" fmla="*/ 66 w 1090"/>
                    <a:gd name="T81" fmla="*/ 14 h 6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0"/>
                    <a:gd name="T124" fmla="*/ 0 h 614"/>
                    <a:gd name="T125" fmla="*/ 1090 w 1090"/>
                    <a:gd name="T126" fmla="*/ 614 h 6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0" h="614">
                      <a:moveTo>
                        <a:pt x="1041" y="229"/>
                      </a:moveTo>
                      <a:lnTo>
                        <a:pt x="865" y="184"/>
                      </a:lnTo>
                      <a:lnTo>
                        <a:pt x="719" y="138"/>
                      </a:lnTo>
                      <a:lnTo>
                        <a:pt x="596" y="66"/>
                      </a:lnTo>
                      <a:lnTo>
                        <a:pt x="511" y="0"/>
                      </a:lnTo>
                      <a:lnTo>
                        <a:pt x="462" y="29"/>
                      </a:lnTo>
                      <a:lnTo>
                        <a:pt x="501" y="83"/>
                      </a:lnTo>
                      <a:lnTo>
                        <a:pt x="575" y="105"/>
                      </a:lnTo>
                      <a:lnTo>
                        <a:pt x="715" y="170"/>
                      </a:lnTo>
                      <a:lnTo>
                        <a:pt x="837" y="216"/>
                      </a:lnTo>
                      <a:lnTo>
                        <a:pt x="975" y="260"/>
                      </a:lnTo>
                      <a:lnTo>
                        <a:pt x="1030" y="278"/>
                      </a:lnTo>
                      <a:lnTo>
                        <a:pt x="1030" y="292"/>
                      </a:lnTo>
                      <a:lnTo>
                        <a:pt x="1030" y="315"/>
                      </a:lnTo>
                      <a:lnTo>
                        <a:pt x="982" y="347"/>
                      </a:lnTo>
                      <a:lnTo>
                        <a:pt x="869" y="413"/>
                      </a:lnTo>
                      <a:lnTo>
                        <a:pt x="782" y="466"/>
                      </a:lnTo>
                      <a:lnTo>
                        <a:pt x="697" y="521"/>
                      </a:lnTo>
                      <a:lnTo>
                        <a:pt x="655" y="575"/>
                      </a:lnTo>
                      <a:lnTo>
                        <a:pt x="511" y="462"/>
                      </a:lnTo>
                      <a:lnTo>
                        <a:pt x="343" y="368"/>
                      </a:lnTo>
                      <a:lnTo>
                        <a:pt x="204" y="278"/>
                      </a:lnTo>
                      <a:lnTo>
                        <a:pt x="126" y="225"/>
                      </a:lnTo>
                      <a:lnTo>
                        <a:pt x="71" y="202"/>
                      </a:lnTo>
                      <a:lnTo>
                        <a:pt x="28" y="195"/>
                      </a:lnTo>
                      <a:lnTo>
                        <a:pt x="0" y="213"/>
                      </a:lnTo>
                      <a:lnTo>
                        <a:pt x="32" y="236"/>
                      </a:lnTo>
                      <a:lnTo>
                        <a:pt x="104" y="271"/>
                      </a:lnTo>
                      <a:lnTo>
                        <a:pt x="280" y="379"/>
                      </a:lnTo>
                      <a:lnTo>
                        <a:pt x="414" y="455"/>
                      </a:lnTo>
                      <a:lnTo>
                        <a:pt x="522" y="521"/>
                      </a:lnTo>
                      <a:lnTo>
                        <a:pt x="618" y="607"/>
                      </a:lnTo>
                      <a:lnTo>
                        <a:pt x="665" y="614"/>
                      </a:lnTo>
                      <a:lnTo>
                        <a:pt x="708" y="582"/>
                      </a:lnTo>
                      <a:lnTo>
                        <a:pt x="779" y="517"/>
                      </a:lnTo>
                      <a:lnTo>
                        <a:pt x="890" y="462"/>
                      </a:lnTo>
                      <a:lnTo>
                        <a:pt x="1009" y="390"/>
                      </a:lnTo>
                      <a:lnTo>
                        <a:pt x="1090" y="336"/>
                      </a:lnTo>
                      <a:lnTo>
                        <a:pt x="1083" y="303"/>
                      </a:lnTo>
                      <a:lnTo>
                        <a:pt x="1072" y="257"/>
                      </a:lnTo>
                      <a:lnTo>
                        <a:pt x="1041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36" name="Freeform 1075"/>
                <p:cNvSpPr>
                  <a:spLocks/>
                </p:cNvSpPr>
                <p:nvPr/>
              </p:nvSpPr>
              <p:spPr bwMode="auto">
                <a:xfrm>
                  <a:off x="2544" y="3194"/>
                  <a:ext cx="249" cy="119"/>
                </a:xfrm>
                <a:custGeom>
                  <a:avLst/>
                  <a:gdLst>
                    <a:gd name="T0" fmla="*/ 0 w 498"/>
                    <a:gd name="T1" fmla="*/ 13 h 237"/>
                    <a:gd name="T2" fmla="*/ 7 w 498"/>
                    <a:gd name="T3" fmla="*/ 11 h 237"/>
                    <a:gd name="T4" fmla="*/ 17 w 498"/>
                    <a:gd name="T5" fmla="*/ 7 h 237"/>
                    <a:gd name="T6" fmla="*/ 25 w 498"/>
                    <a:gd name="T7" fmla="*/ 2 h 237"/>
                    <a:gd name="T8" fmla="*/ 30 w 498"/>
                    <a:gd name="T9" fmla="*/ 0 h 237"/>
                    <a:gd name="T10" fmla="*/ 31 w 498"/>
                    <a:gd name="T11" fmla="*/ 1 h 237"/>
                    <a:gd name="T12" fmla="*/ 31 w 498"/>
                    <a:gd name="T13" fmla="*/ 2 h 237"/>
                    <a:gd name="T14" fmla="*/ 27 w 498"/>
                    <a:gd name="T15" fmla="*/ 4 h 237"/>
                    <a:gd name="T16" fmla="*/ 21 w 498"/>
                    <a:gd name="T17" fmla="*/ 8 h 237"/>
                    <a:gd name="T18" fmla="*/ 11 w 498"/>
                    <a:gd name="T19" fmla="*/ 12 h 237"/>
                    <a:gd name="T20" fmla="*/ 4 w 498"/>
                    <a:gd name="T21" fmla="*/ 15 h 237"/>
                    <a:gd name="T22" fmla="*/ 0 w 498"/>
                    <a:gd name="T23" fmla="*/ 13 h 2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8"/>
                    <a:gd name="T37" fmla="*/ 0 h 237"/>
                    <a:gd name="T38" fmla="*/ 498 w 498"/>
                    <a:gd name="T39" fmla="*/ 237 h 2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8" h="237">
                      <a:moveTo>
                        <a:pt x="0" y="207"/>
                      </a:moveTo>
                      <a:lnTo>
                        <a:pt x="108" y="170"/>
                      </a:lnTo>
                      <a:lnTo>
                        <a:pt x="261" y="106"/>
                      </a:lnTo>
                      <a:lnTo>
                        <a:pt x="397" y="27"/>
                      </a:lnTo>
                      <a:lnTo>
                        <a:pt x="473" y="0"/>
                      </a:lnTo>
                      <a:lnTo>
                        <a:pt x="494" y="4"/>
                      </a:lnTo>
                      <a:lnTo>
                        <a:pt x="498" y="27"/>
                      </a:lnTo>
                      <a:lnTo>
                        <a:pt x="422" y="60"/>
                      </a:lnTo>
                      <a:lnTo>
                        <a:pt x="321" y="117"/>
                      </a:lnTo>
                      <a:lnTo>
                        <a:pt x="163" y="184"/>
                      </a:lnTo>
                      <a:lnTo>
                        <a:pt x="62" y="237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6" name="Group 1076"/>
            <p:cNvGrpSpPr>
              <a:grpSpLocks/>
            </p:cNvGrpSpPr>
            <p:nvPr/>
          </p:nvGrpSpPr>
          <p:grpSpPr bwMode="auto">
            <a:xfrm>
              <a:off x="2648" y="2831"/>
              <a:ext cx="455" cy="349"/>
              <a:chOff x="2648" y="2831"/>
              <a:chExt cx="455" cy="349"/>
            </a:xfrm>
          </p:grpSpPr>
          <p:sp>
            <p:nvSpPr>
              <p:cNvPr id="25631" name="Freeform 1077"/>
              <p:cNvSpPr>
                <a:spLocks/>
              </p:cNvSpPr>
              <p:nvPr/>
            </p:nvSpPr>
            <p:spPr bwMode="auto">
              <a:xfrm>
                <a:off x="2654" y="2848"/>
                <a:ext cx="436" cy="329"/>
              </a:xfrm>
              <a:custGeom>
                <a:avLst/>
                <a:gdLst>
                  <a:gd name="T0" fmla="*/ 0 w 872"/>
                  <a:gd name="T1" fmla="*/ 35 h 659"/>
                  <a:gd name="T2" fmla="*/ 7 w 872"/>
                  <a:gd name="T3" fmla="*/ 28 h 659"/>
                  <a:gd name="T4" fmla="*/ 12 w 872"/>
                  <a:gd name="T5" fmla="*/ 20 h 659"/>
                  <a:gd name="T6" fmla="*/ 17 w 872"/>
                  <a:gd name="T7" fmla="*/ 10 h 659"/>
                  <a:gd name="T8" fmla="*/ 19 w 872"/>
                  <a:gd name="T9" fmla="*/ 1 h 659"/>
                  <a:gd name="T10" fmla="*/ 54 w 872"/>
                  <a:gd name="T11" fmla="*/ 0 h 659"/>
                  <a:gd name="T12" fmla="*/ 55 w 872"/>
                  <a:gd name="T13" fmla="*/ 2 h 659"/>
                  <a:gd name="T14" fmla="*/ 50 w 872"/>
                  <a:gd name="T15" fmla="*/ 15 h 659"/>
                  <a:gd name="T16" fmla="*/ 47 w 872"/>
                  <a:gd name="T17" fmla="*/ 21 h 659"/>
                  <a:gd name="T18" fmla="*/ 41 w 872"/>
                  <a:gd name="T19" fmla="*/ 28 h 659"/>
                  <a:gd name="T20" fmla="*/ 34 w 872"/>
                  <a:gd name="T21" fmla="*/ 36 h 659"/>
                  <a:gd name="T22" fmla="*/ 30 w 872"/>
                  <a:gd name="T23" fmla="*/ 40 h 659"/>
                  <a:gd name="T24" fmla="*/ 14 w 872"/>
                  <a:gd name="T25" fmla="*/ 41 h 659"/>
                  <a:gd name="T26" fmla="*/ 7 w 872"/>
                  <a:gd name="T27" fmla="*/ 40 h 659"/>
                  <a:gd name="T28" fmla="*/ 1 w 872"/>
                  <a:gd name="T29" fmla="*/ 38 h 659"/>
                  <a:gd name="T30" fmla="*/ 0 w 872"/>
                  <a:gd name="T31" fmla="*/ 35 h 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2"/>
                  <a:gd name="T49" fmla="*/ 0 h 659"/>
                  <a:gd name="T50" fmla="*/ 872 w 872"/>
                  <a:gd name="T51" fmla="*/ 659 h 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2" h="659">
                    <a:moveTo>
                      <a:pt x="0" y="568"/>
                    </a:moveTo>
                    <a:lnTo>
                      <a:pt x="118" y="450"/>
                    </a:lnTo>
                    <a:lnTo>
                      <a:pt x="191" y="321"/>
                    </a:lnTo>
                    <a:lnTo>
                      <a:pt x="265" y="174"/>
                    </a:lnTo>
                    <a:lnTo>
                      <a:pt x="297" y="22"/>
                    </a:lnTo>
                    <a:lnTo>
                      <a:pt x="862" y="0"/>
                    </a:lnTo>
                    <a:lnTo>
                      <a:pt x="872" y="43"/>
                    </a:lnTo>
                    <a:lnTo>
                      <a:pt x="796" y="255"/>
                    </a:lnTo>
                    <a:lnTo>
                      <a:pt x="750" y="342"/>
                    </a:lnTo>
                    <a:lnTo>
                      <a:pt x="646" y="460"/>
                    </a:lnTo>
                    <a:lnTo>
                      <a:pt x="538" y="590"/>
                    </a:lnTo>
                    <a:lnTo>
                      <a:pt x="485" y="648"/>
                    </a:lnTo>
                    <a:lnTo>
                      <a:pt x="216" y="659"/>
                    </a:lnTo>
                    <a:lnTo>
                      <a:pt x="97" y="648"/>
                    </a:lnTo>
                    <a:lnTo>
                      <a:pt x="10" y="613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2" name="Freeform 1078"/>
              <p:cNvSpPr>
                <a:spLocks/>
              </p:cNvSpPr>
              <p:nvPr/>
            </p:nvSpPr>
            <p:spPr bwMode="auto">
              <a:xfrm>
                <a:off x="2648" y="2831"/>
                <a:ext cx="455" cy="349"/>
              </a:xfrm>
              <a:custGeom>
                <a:avLst/>
                <a:gdLst>
                  <a:gd name="T0" fmla="*/ 4 w 910"/>
                  <a:gd name="T1" fmla="*/ 38 h 697"/>
                  <a:gd name="T2" fmla="*/ 11 w 910"/>
                  <a:gd name="T3" fmla="*/ 29 h 697"/>
                  <a:gd name="T4" fmla="*/ 17 w 910"/>
                  <a:gd name="T5" fmla="*/ 18 h 697"/>
                  <a:gd name="T6" fmla="*/ 19 w 910"/>
                  <a:gd name="T7" fmla="*/ 11 h 697"/>
                  <a:gd name="T8" fmla="*/ 21 w 910"/>
                  <a:gd name="T9" fmla="*/ 6 h 697"/>
                  <a:gd name="T10" fmla="*/ 28 w 910"/>
                  <a:gd name="T11" fmla="*/ 4 h 697"/>
                  <a:gd name="T12" fmla="*/ 45 w 910"/>
                  <a:gd name="T13" fmla="*/ 5 h 697"/>
                  <a:gd name="T14" fmla="*/ 54 w 910"/>
                  <a:gd name="T15" fmla="*/ 5 h 697"/>
                  <a:gd name="T16" fmla="*/ 51 w 910"/>
                  <a:gd name="T17" fmla="*/ 12 h 697"/>
                  <a:gd name="T18" fmla="*/ 47 w 910"/>
                  <a:gd name="T19" fmla="*/ 22 h 697"/>
                  <a:gd name="T20" fmla="*/ 41 w 910"/>
                  <a:gd name="T21" fmla="*/ 31 h 697"/>
                  <a:gd name="T22" fmla="*/ 34 w 910"/>
                  <a:gd name="T23" fmla="*/ 38 h 697"/>
                  <a:gd name="T24" fmla="*/ 30 w 910"/>
                  <a:gd name="T25" fmla="*/ 41 h 697"/>
                  <a:gd name="T26" fmla="*/ 23 w 910"/>
                  <a:gd name="T27" fmla="*/ 42 h 697"/>
                  <a:gd name="T28" fmla="*/ 6 w 910"/>
                  <a:gd name="T29" fmla="*/ 41 h 697"/>
                  <a:gd name="T30" fmla="*/ 9 w 910"/>
                  <a:gd name="T31" fmla="*/ 44 h 697"/>
                  <a:gd name="T32" fmla="*/ 22 w 910"/>
                  <a:gd name="T33" fmla="*/ 44 h 697"/>
                  <a:gd name="T34" fmla="*/ 33 w 910"/>
                  <a:gd name="T35" fmla="*/ 43 h 697"/>
                  <a:gd name="T36" fmla="*/ 39 w 910"/>
                  <a:gd name="T37" fmla="*/ 37 h 697"/>
                  <a:gd name="T38" fmla="*/ 46 w 910"/>
                  <a:gd name="T39" fmla="*/ 27 h 697"/>
                  <a:gd name="T40" fmla="*/ 52 w 910"/>
                  <a:gd name="T41" fmla="*/ 19 h 697"/>
                  <a:gd name="T42" fmla="*/ 55 w 910"/>
                  <a:gd name="T43" fmla="*/ 12 h 697"/>
                  <a:gd name="T44" fmla="*/ 57 w 910"/>
                  <a:gd name="T45" fmla="*/ 6 h 697"/>
                  <a:gd name="T46" fmla="*/ 57 w 910"/>
                  <a:gd name="T47" fmla="*/ 4 h 697"/>
                  <a:gd name="T48" fmla="*/ 56 w 910"/>
                  <a:gd name="T49" fmla="*/ 0 h 697"/>
                  <a:gd name="T50" fmla="*/ 51 w 910"/>
                  <a:gd name="T51" fmla="*/ 1 h 697"/>
                  <a:gd name="T52" fmla="*/ 36 w 910"/>
                  <a:gd name="T53" fmla="*/ 2 h 697"/>
                  <a:gd name="T54" fmla="*/ 23 w 910"/>
                  <a:gd name="T55" fmla="*/ 2 h 697"/>
                  <a:gd name="T56" fmla="*/ 19 w 910"/>
                  <a:gd name="T57" fmla="*/ 2 h 697"/>
                  <a:gd name="T58" fmla="*/ 17 w 910"/>
                  <a:gd name="T59" fmla="*/ 6 h 697"/>
                  <a:gd name="T60" fmla="*/ 15 w 910"/>
                  <a:gd name="T61" fmla="*/ 15 h 697"/>
                  <a:gd name="T62" fmla="*/ 12 w 910"/>
                  <a:gd name="T63" fmla="*/ 22 h 697"/>
                  <a:gd name="T64" fmla="*/ 7 w 910"/>
                  <a:gd name="T65" fmla="*/ 30 h 697"/>
                  <a:gd name="T66" fmla="*/ 3 w 910"/>
                  <a:gd name="T67" fmla="*/ 35 h 697"/>
                  <a:gd name="T68" fmla="*/ 0 w 910"/>
                  <a:gd name="T69" fmla="*/ 38 h 697"/>
                  <a:gd name="T70" fmla="*/ 1 w 910"/>
                  <a:gd name="T71" fmla="*/ 40 h 697"/>
                  <a:gd name="T72" fmla="*/ 4 w 910"/>
                  <a:gd name="T73" fmla="*/ 41 h 697"/>
                  <a:gd name="T74" fmla="*/ 4 w 910"/>
                  <a:gd name="T75" fmla="*/ 38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0"/>
                  <a:gd name="T115" fmla="*/ 0 h 697"/>
                  <a:gd name="T116" fmla="*/ 910 w 910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0" h="697">
                    <a:moveTo>
                      <a:pt x="57" y="600"/>
                    </a:moveTo>
                    <a:lnTo>
                      <a:pt x="176" y="453"/>
                    </a:lnTo>
                    <a:lnTo>
                      <a:pt x="261" y="279"/>
                    </a:lnTo>
                    <a:lnTo>
                      <a:pt x="303" y="161"/>
                    </a:lnTo>
                    <a:lnTo>
                      <a:pt x="331" y="83"/>
                    </a:lnTo>
                    <a:lnTo>
                      <a:pt x="443" y="62"/>
                    </a:lnTo>
                    <a:lnTo>
                      <a:pt x="710" y="72"/>
                    </a:lnTo>
                    <a:lnTo>
                      <a:pt x="850" y="76"/>
                    </a:lnTo>
                    <a:lnTo>
                      <a:pt x="815" y="191"/>
                    </a:lnTo>
                    <a:lnTo>
                      <a:pt x="749" y="341"/>
                    </a:lnTo>
                    <a:lnTo>
                      <a:pt x="643" y="481"/>
                    </a:lnTo>
                    <a:lnTo>
                      <a:pt x="538" y="600"/>
                    </a:lnTo>
                    <a:lnTo>
                      <a:pt x="492" y="655"/>
                    </a:lnTo>
                    <a:lnTo>
                      <a:pt x="358" y="669"/>
                    </a:lnTo>
                    <a:lnTo>
                      <a:pt x="85" y="655"/>
                    </a:lnTo>
                    <a:lnTo>
                      <a:pt x="133" y="690"/>
                    </a:lnTo>
                    <a:lnTo>
                      <a:pt x="344" y="697"/>
                    </a:lnTo>
                    <a:lnTo>
                      <a:pt x="514" y="686"/>
                    </a:lnTo>
                    <a:lnTo>
                      <a:pt x="615" y="582"/>
                    </a:lnTo>
                    <a:lnTo>
                      <a:pt x="728" y="428"/>
                    </a:lnTo>
                    <a:lnTo>
                      <a:pt x="818" y="299"/>
                    </a:lnTo>
                    <a:lnTo>
                      <a:pt x="868" y="180"/>
                    </a:lnTo>
                    <a:lnTo>
                      <a:pt x="899" y="94"/>
                    </a:lnTo>
                    <a:lnTo>
                      <a:pt x="910" y="49"/>
                    </a:lnTo>
                    <a:lnTo>
                      <a:pt x="882" y="0"/>
                    </a:lnTo>
                    <a:lnTo>
                      <a:pt x="804" y="10"/>
                    </a:lnTo>
                    <a:lnTo>
                      <a:pt x="572" y="28"/>
                    </a:lnTo>
                    <a:lnTo>
                      <a:pt x="354" y="28"/>
                    </a:lnTo>
                    <a:lnTo>
                      <a:pt x="300" y="28"/>
                    </a:lnTo>
                    <a:lnTo>
                      <a:pt x="268" y="94"/>
                    </a:lnTo>
                    <a:lnTo>
                      <a:pt x="246" y="233"/>
                    </a:lnTo>
                    <a:lnTo>
                      <a:pt x="186" y="345"/>
                    </a:lnTo>
                    <a:lnTo>
                      <a:pt x="107" y="470"/>
                    </a:lnTo>
                    <a:lnTo>
                      <a:pt x="43" y="547"/>
                    </a:lnTo>
                    <a:lnTo>
                      <a:pt x="0" y="593"/>
                    </a:lnTo>
                    <a:lnTo>
                      <a:pt x="11" y="635"/>
                    </a:lnTo>
                    <a:lnTo>
                      <a:pt x="57" y="644"/>
                    </a:lnTo>
                    <a:lnTo>
                      <a:pt x="57" y="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1079"/>
            <p:cNvGrpSpPr>
              <a:grpSpLocks/>
            </p:cNvGrpSpPr>
            <p:nvPr/>
          </p:nvGrpSpPr>
          <p:grpSpPr bwMode="auto">
            <a:xfrm>
              <a:off x="2555" y="1655"/>
              <a:ext cx="220" cy="223"/>
              <a:chOff x="2555" y="1655"/>
              <a:chExt cx="220" cy="223"/>
            </a:xfrm>
          </p:grpSpPr>
          <p:sp>
            <p:nvSpPr>
              <p:cNvPr id="25629" name="Oval 1080"/>
              <p:cNvSpPr>
                <a:spLocks noChangeArrowheads="1"/>
              </p:cNvSpPr>
              <p:nvPr/>
            </p:nvSpPr>
            <p:spPr bwMode="auto">
              <a:xfrm>
                <a:off x="2720" y="1824"/>
                <a:ext cx="55" cy="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0" name="Freeform 1081"/>
              <p:cNvSpPr>
                <a:spLocks/>
              </p:cNvSpPr>
              <p:nvPr/>
            </p:nvSpPr>
            <p:spPr bwMode="auto">
              <a:xfrm>
                <a:off x="2555" y="1655"/>
                <a:ext cx="165" cy="177"/>
              </a:xfrm>
              <a:custGeom>
                <a:avLst/>
                <a:gdLst>
                  <a:gd name="T0" fmla="*/ 16 w 331"/>
                  <a:gd name="T1" fmla="*/ 15 h 352"/>
                  <a:gd name="T2" fmla="*/ 16 w 331"/>
                  <a:gd name="T3" fmla="*/ 16 h 352"/>
                  <a:gd name="T4" fmla="*/ 20 w 331"/>
                  <a:gd name="T5" fmla="*/ 19 h 352"/>
                  <a:gd name="T6" fmla="*/ 18 w 331"/>
                  <a:gd name="T7" fmla="*/ 23 h 352"/>
                  <a:gd name="T8" fmla="*/ 14 w 331"/>
                  <a:gd name="T9" fmla="*/ 20 h 352"/>
                  <a:gd name="T10" fmla="*/ 12 w 331"/>
                  <a:gd name="T11" fmla="*/ 17 h 352"/>
                  <a:gd name="T12" fmla="*/ 12 w 331"/>
                  <a:gd name="T13" fmla="*/ 14 h 352"/>
                  <a:gd name="T14" fmla="*/ 11 w 331"/>
                  <a:gd name="T15" fmla="*/ 11 h 352"/>
                  <a:gd name="T16" fmla="*/ 11 w 331"/>
                  <a:gd name="T17" fmla="*/ 8 h 352"/>
                  <a:gd name="T18" fmla="*/ 10 w 331"/>
                  <a:gd name="T19" fmla="*/ 6 h 352"/>
                  <a:gd name="T20" fmla="*/ 8 w 331"/>
                  <a:gd name="T21" fmla="*/ 6 h 352"/>
                  <a:gd name="T22" fmla="*/ 6 w 331"/>
                  <a:gd name="T23" fmla="*/ 6 h 352"/>
                  <a:gd name="T24" fmla="*/ 4 w 331"/>
                  <a:gd name="T25" fmla="*/ 9 h 352"/>
                  <a:gd name="T26" fmla="*/ 4 w 331"/>
                  <a:gd name="T27" fmla="*/ 11 h 352"/>
                  <a:gd name="T28" fmla="*/ 5 w 331"/>
                  <a:gd name="T29" fmla="*/ 13 h 352"/>
                  <a:gd name="T30" fmla="*/ 3 w 331"/>
                  <a:gd name="T31" fmla="*/ 16 h 352"/>
                  <a:gd name="T32" fmla="*/ 1 w 331"/>
                  <a:gd name="T33" fmla="*/ 14 h 352"/>
                  <a:gd name="T34" fmla="*/ 0 w 331"/>
                  <a:gd name="T35" fmla="*/ 11 h 352"/>
                  <a:gd name="T36" fmla="*/ 0 w 331"/>
                  <a:gd name="T37" fmla="*/ 7 h 352"/>
                  <a:gd name="T38" fmla="*/ 1 w 331"/>
                  <a:gd name="T39" fmla="*/ 4 h 352"/>
                  <a:gd name="T40" fmla="*/ 4 w 331"/>
                  <a:gd name="T41" fmla="*/ 1 h 352"/>
                  <a:gd name="T42" fmla="*/ 8 w 331"/>
                  <a:gd name="T43" fmla="*/ 0 h 352"/>
                  <a:gd name="T44" fmla="*/ 10 w 331"/>
                  <a:gd name="T45" fmla="*/ 1 h 352"/>
                  <a:gd name="T46" fmla="*/ 12 w 331"/>
                  <a:gd name="T47" fmla="*/ 2 h 352"/>
                  <a:gd name="T48" fmla="*/ 15 w 331"/>
                  <a:gd name="T49" fmla="*/ 4 h 352"/>
                  <a:gd name="T50" fmla="*/ 15 w 331"/>
                  <a:gd name="T51" fmla="*/ 7 h 352"/>
                  <a:gd name="T52" fmla="*/ 15 w 331"/>
                  <a:gd name="T53" fmla="*/ 10 h 352"/>
                  <a:gd name="T54" fmla="*/ 15 w 331"/>
                  <a:gd name="T55" fmla="*/ 12 h 352"/>
                  <a:gd name="T56" fmla="*/ 16 w 331"/>
                  <a:gd name="T57" fmla="*/ 15 h 3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1"/>
                  <a:gd name="T88" fmla="*/ 0 h 352"/>
                  <a:gd name="T89" fmla="*/ 331 w 331"/>
                  <a:gd name="T90" fmla="*/ 352 h 3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1" h="352">
                    <a:moveTo>
                      <a:pt x="265" y="228"/>
                    </a:moveTo>
                    <a:lnTo>
                      <a:pt x="265" y="249"/>
                    </a:lnTo>
                    <a:lnTo>
                      <a:pt x="331" y="297"/>
                    </a:lnTo>
                    <a:lnTo>
                      <a:pt x="290" y="352"/>
                    </a:lnTo>
                    <a:lnTo>
                      <a:pt x="224" y="308"/>
                    </a:lnTo>
                    <a:lnTo>
                      <a:pt x="201" y="264"/>
                    </a:lnTo>
                    <a:lnTo>
                      <a:pt x="198" y="216"/>
                    </a:lnTo>
                    <a:lnTo>
                      <a:pt x="191" y="164"/>
                    </a:lnTo>
                    <a:lnTo>
                      <a:pt x="187" y="117"/>
                    </a:lnTo>
                    <a:lnTo>
                      <a:pt x="166" y="95"/>
                    </a:lnTo>
                    <a:lnTo>
                      <a:pt x="136" y="85"/>
                    </a:lnTo>
                    <a:lnTo>
                      <a:pt x="102" y="88"/>
                    </a:lnTo>
                    <a:lnTo>
                      <a:pt x="69" y="129"/>
                    </a:lnTo>
                    <a:lnTo>
                      <a:pt x="69" y="164"/>
                    </a:lnTo>
                    <a:lnTo>
                      <a:pt x="92" y="198"/>
                    </a:lnTo>
                    <a:lnTo>
                      <a:pt x="55" y="253"/>
                    </a:lnTo>
                    <a:lnTo>
                      <a:pt x="21" y="216"/>
                    </a:lnTo>
                    <a:lnTo>
                      <a:pt x="0" y="164"/>
                    </a:lnTo>
                    <a:lnTo>
                      <a:pt x="3" y="106"/>
                    </a:lnTo>
                    <a:lnTo>
                      <a:pt x="21" y="51"/>
                    </a:lnTo>
                    <a:lnTo>
                      <a:pt x="78" y="11"/>
                    </a:lnTo>
                    <a:lnTo>
                      <a:pt x="132" y="0"/>
                    </a:lnTo>
                    <a:lnTo>
                      <a:pt x="166" y="7"/>
                    </a:lnTo>
                    <a:lnTo>
                      <a:pt x="201" y="21"/>
                    </a:lnTo>
                    <a:lnTo>
                      <a:pt x="246" y="62"/>
                    </a:lnTo>
                    <a:lnTo>
                      <a:pt x="253" y="110"/>
                    </a:lnTo>
                    <a:lnTo>
                      <a:pt x="253" y="154"/>
                    </a:lnTo>
                    <a:lnTo>
                      <a:pt x="253" y="187"/>
                    </a:lnTo>
                    <a:lnTo>
                      <a:pt x="265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8" name="Group 1082"/>
            <p:cNvGrpSpPr>
              <a:grpSpLocks/>
            </p:cNvGrpSpPr>
            <p:nvPr/>
          </p:nvGrpSpPr>
          <p:grpSpPr bwMode="auto">
            <a:xfrm>
              <a:off x="3483" y="1534"/>
              <a:ext cx="198" cy="239"/>
              <a:chOff x="3483" y="1534"/>
              <a:chExt cx="198" cy="239"/>
            </a:xfrm>
          </p:grpSpPr>
          <p:sp>
            <p:nvSpPr>
              <p:cNvPr id="25627" name="Freeform 1083"/>
              <p:cNvSpPr>
                <a:spLocks/>
              </p:cNvSpPr>
              <p:nvPr/>
            </p:nvSpPr>
            <p:spPr bwMode="auto">
              <a:xfrm>
                <a:off x="3483" y="1717"/>
                <a:ext cx="53" cy="56"/>
              </a:xfrm>
              <a:custGeom>
                <a:avLst/>
                <a:gdLst>
                  <a:gd name="T0" fmla="*/ 4 w 106"/>
                  <a:gd name="T1" fmla="*/ 6 h 113"/>
                  <a:gd name="T2" fmla="*/ 5 w 106"/>
                  <a:gd name="T3" fmla="*/ 6 h 113"/>
                  <a:gd name="T4" fmla="*/ 5 w 106"/>
                  <a:gd name="T5" fmla="*/ 6 h 113"/>
                  <a:gd name="T6" fmla="*/ 6 w 106"/>
                  <a:gd name="T7" fmla="*/ 6 h 113"/>
                  <a:gd name="T8" fmla="*/ 6 w 106"/>
                  <a:gd name="T9" fmla="*/ 5 h 113"/>
                  <a:gd name="T10" fmla="*/ 7 w 106"/>
                  <a:gd name="T11" fmla="*/ 5 h 113"/>
                  <a:gd name="T12" fmla="*/ 7 w 106"/>
                  <a:gd name="T13" fmla="*/ 4 h 113"/>
                  <a:gd name="T14" fmla="*/ 7 w 106"/>
                  <a:gd name="T15" fmla="*/ 4 h 113"/>
                  <a:gd name="T16" fmla="*/ 7 w 106"/>
                  <a:gd name="T17" fmla="*/ 3 h 113"/>
                  <a:gd name="T18" fmla="*/ 7 w 106"/>
                  <a:gd name="T19" fmla="*/ 3 h 113"/>
                  <a:gd name="T20" fmla="*/ 7 w 106"/>
                  <a:gd name="T21" fmla="*/ 2 h 113"/>
                  <a:gd name="T22" fmla="*/ 6 w 106"/>
                  <a:gd name="T23" fmla="*/ 1 h 113"/>
                  <a:gd name="T24" fmla="*/ 6 w 106"/>
                  <a:gd name="T25" fmla="*/ 1 h 113"/>
                  <a:gd name="T26" fmla="*/ 6 w 106"/>
                  <a:gd name="T27" fmla="*/ 1 h 113"/>
                  <a:gd name="T28" fmla="*/ 5 w 106"/>
                  <a:gd name="T29" fmla="*/ 0 h 113"/>
                  <a:gd name="T30" fmla="*/ 5 w 106"/>
                  <a:gd name="T31" fmla="*/ 0 h 113"/>
                  <a:gd name="T32" fmla="*/ 4 w 106"/>
                  <a:gd name="T33" fmla="*/ 0 h 113"/>
                  <a:gd name="T34" fmla="*/ 3 w 106"/>
                  <a:gd name="T35" fmla="*/ 0 h 113"/>
                  <a:gd name="T36" fmla="*/ 3 w 106"/>
                  <a:gd name="T37" fmla="*/ 0 h 113"/>
                  <a:gd name="T38" fmla="*/ 3 w 106"/>
                  <a:gd name="T39" fmla="*/ 0 h 113"/>
                  <a:gd name="T40" fmla="*/ 2 w 106"/>
                  <a:gd name="T41" fmla="*/ 0 h 113"/>
                  <a:gd name="T42" fmla="*/ 2 w 106"/>
                  <a:gd name="T43" fmla="*/ 0 h 113"/>
                  <a:gd name="T44" fmla="*/ 1 w 106"/>
                  <a:gd name="T45" fmla="*/ 1 h 113"/>
                  <a:gd name="T46" fmla="*/ 1 w 106"/>
                  <a:gd name="T47" fmla="*/ 1 h 113"/>
                  <a:gd name="T48" fmla="*/ 1 w 106"/>
                  <a:gd name="T49" fmla="*/ 2 h 113"/>
                  <a:gd name="T50" fmla="*/ 1 w 106"/>
                  <a:gd name="T51" fmla="*/ 2 h 113"/>
                  <a:gd name="T52" fmla="*/ 0 w 106"/>
                  <a:gd name="T53" fmla="*/ 3 h 113"/>
                  <a:gd name="T54" fmla="*/ 1 w 106"/>
                  <a:gd name="T55" fmla="*/ 4 h 113"/>
                  <a:gd name="T56" fmla="*/ 1 w 106"/>
                  <a:gd name="T57" fmla="*/ 4 h 113"/>
                  <a:gd name="T58" fmla="*/ 1 w 106"/>
                  <a:gd name="T59" fmla="*/ 5 h 113"/>
                  <a:gd name="T60" fmla="*/ 1 w 106"/>
                  <a:gd name="T61" fmla="*/ 5 h 113"/>
                  <a:gd name="T62" fmla="*/ 2 w 106"/>
                  <a:gd name="T63" fmla="*/ 6 h 113"/>
                  <a:gd name="T64" fmla="*/ 2 w 106"/>
                  <a:gd name="T65" fmla="*/ 6 h 113"/>
                  <a:gd name="T66" fmla="*/ 3 w 106"/>
                  <a:gd name="T67" fmla="*/ 6 h 113"/>
                  <a:gd name="T68" fmla="*/ 3 w 106"/>
                  <a:gd name="T69" fmla="*/ 6 h 113"/>
                  <a:gd name="T70" fmla="*/ 3 w 106"/>
                  <a:gd name="T71" fmla="*/ 7 h 113"/>
                  <a:gd name="T72" fmla="*/ 4 w 106"/>
                  <a:gd name="T73" fmla="*/ 6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13"/>
                  <a:gd name="T113" fmla="*/ 106 w 10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13">
                    <a:moveTo>
                      <a:pt x="64" y="111"/>
                    </a:moveTo>
                    <a:lnTo>
                      <a:pt x="71" y="110"/>
                    </a:lnTo>
                    <a:lnTo>
                      <a:pt x="80" y="103"/>
                    </a:lnTo>
                    <a:lnTo>
                      <a:pt x="85" y="99"/>
                    </a:lnTo>
                    <a:lnTo>
                      <a:pt x="94" y="94"/>
                    </a:lnTo>
                    <a:lnTo>
                      <a:pt x="97" y="85"/>
                    </a:lnTo>
                    <a:lnTo>
                      <a:pt x="103" y="74"/>
                    </a:lnTo>
                    <a:lnTo>
                      <a:pt x="104" y="67"/>
                    </a:lnTo>
                    <a:lnTo>
                      <a:pt x="106" y="58"/>
                    </a:lnTo>
                    <a:lnTo>
                      <a:pt x="104" y="48"/>
                    </a:lnTo>
                    <a:lnTo>
                      <a:pt x="103" y="39"/>
                    </a:lnTo>
                    <a:lnTo>
                      <a:pt x="96" y="30"/>
                    </a:lnTo>
                    <a:lnTo>
                      <a:pt x="94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69" y="5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7" y="11"/>
                    </a:lnTo>
                    <a:lnTo>
                      <a:pt x="21" y="14"/>
                    </a:lnTo>
                    <a:lnTo>
                      <a:pt x="12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4" y="74"/>
                    </a:lnTo>
                    <a:lnTo>
                      <a:pt x="11" y="83"/>
                    </a:lnTo>
                    <a:lnTo>
                      <a:pt x="12" y="90"/>
                    </a:lnTo>
                    <a:lnTo>
                      <a:pt x="21" y="97"/>
                    </a:lnTo>
                    <a:lnTo>
                      <a:pt x="28" y="104"/>
                    </a:lnTo>
                    <a:lnTo>
                      <a:pt x="37" y="108"/>
                    </a:lnTo>
                    <a:lnTo>
                      <a:pt x="42" y="111"/>
                    </a:lnTo>
                    <a:lnTo>
                      <a:pt x="55" y="113"/>
                    </a:lnTo>
                    <a:lnTo>
                      <a:pt x="6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8" name="Freeform 1084"/>
              <p:cNvSpPr>
                <a:spLocks/>
              </p:cNvSpPr>
              <p:nvPr/>
            </p:nvSpPr>
            <p:spPr bwMode="auto">
              <a:xfrm>
                <a:off x="3519" y="1534"/>
                <a:ext cx="162" cy="178"/>
              </a:xfrm>
              <a:custGeom>
                <a:avLst/>
                <a:gdLst>
                  <a:gd name="T0" fmla="*/ 8 w 323"/>
                  <a:gd name="T1" fmla="*/ 18 h 356"/>
                  <a:gd name="T2" fmla="*/ 6 w 323"/>
                  <a:gd name="T3" fmla="*/ 18 h 356"/>
                  <a:gd name="T4" fmla="*/ 4 w 323"/>
                  <a:gd name="T5" fmla="*/ 22 h 356"/>
                  <a:gd name="T6" fmla="*/ 0 w 323"/>
                  <a:gd name="T7" fmla="*/ 21 h 356"/>
                  <a:gd name="T8" fmla="*/ 3 w 323"/>
                  <a:gd name="T9" fmla="*/ 15 h 356"/>
                  <a:gd name="T10" fmla="*/ 5 w 323"/>
                  <a:gd name="T11" fmla="*/ 13 h 356"/>
                  <a:gd name="T12" fmla="*/ 8 w 323"/>
                  <a:gd name="T13" fmla="*/ 13 h 356"/>
                  <a:gd name="T14" fmla="*/ 11 w 323"/>
                  <a:gd name="T15" fmla="*/ 12 h 356"/>
                  <a:gd name="T16" fmla="*/ 14 w 323"/>
                  <a:gd name="T17" fmla="*/ 11 h 356"/>
                  <a:gd name="T18" fmla="*/ 15 w 323"/>
                  <a:gd name="T19" fmla="*/ 10 h 356"/>
                  <a:gd name="T20" fmla="*/ 15 w 323"/>
                  <a:gd name="T21" fmla="*/ 7 h 356"/>
                  <a:gd name="T22" fmla="*/ 15 w 323"/>
                  <a:gd name="T23" fmla="*/ 6 h 356"/>
                  <a:gd name="T24" fmla="*/ 12 w 323"/>
                  <a:gd name="T25" fmla="*/ 5 h 356"/>
                  <a:gd name="T26" fmla="*/ 9 w 323"/>
                  <a:gd name="T27" fmla="*/ 5 h 356"/>
                  <a:gd name="T28" fmla="*/ 8 w 323"/>
                  <a:gd name="T29" fmla="*/ 6 h 356"/>
                  <a:gd name="T30" fmla="*/ 4 w 323"/>
                  <a:gd name="T31" fmla="*/ 5 h 356"/>
                  <a:gd name="T32" fmla="*/ 6 w 323"/>
                  <a:gd name="T33" fmla="*/ 3 h 356"/>
                  <a:gd name="T34" fmla="*/ 9 w 323"/>
                  <a:gd name="T35" fmla="*/ 1 h 356"/>
                  <a:gd name="T36" fmla="*/ 12 w 323"/>
                  <a:gd name="T37" fmla="*/ 0 h 356"/>
                  <a:gd name="T38" fmla="*/ 16 w 323"/>
                  <a:gd name="T39" fmla="*/ 1 h 356"/>
                  <a:gd name="T40" fmla="*/ 19 w 323"/>
                  <a:gd name="T41" fmla="*/ 3 h 356"/>
                  <a:gd name="T42" fmla="*/ 21 w 323"/>
                  <a:gd name="T43" fmla="*/ 6 h 356"/>
                  <a:gd name="T44" fmla="*/ 20 w 323"/>
                  <a:gd name="T45" fmla="*/ 9 h 356"/>
                  <a:gd name="T46" fmla="*/ 20 w 323"/>
                  <a:gd name="T47" fmla="*/ 11 h 356"/>
                  <a:gd name="T48" fmla="*/ 18 w 323"/>
                  <a:gd name="T49" fmla="*/ 14 h 356"/>
                  <a:gd name="T50" fmla="*/ 15 w 323"/>
                  <a:gd name="T51" fmla="*/ 15 h 356"/>
                  <a:gd name="T52" fmla="*/ 12 w 323"/>
                  <a:gd name="T53" fmla="*/ 15 h 356"/>
                  <a:gd name="T54" fmla="*/ 10 w 323"/>
                  <a:gd name="T55" fmla="*/ 17 h 356"/>
                  <a:gd name="T56" fmla="*/ 8 w 323"/>
                  <a:gd name="T57" fmla="*/ 18 h 3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3"/>
                  <a:gd name="T88" fmla="*/ 0 h 356"/>
                  <a:gd name="T89" fmla="*/ 323 w 323"/>
                  <a:gd name="T90" fmla="*/ 356 h 3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3" h="356">
                    <a:moveTo>
                      <a:pt x="118" y="275"/>
                    </a:moveTo>
                    <a:lnTo>
                      <a:pt x="95" y="278"/>
                    </a:lnTo>
                    <a:lnTo>
                      <a:pt x="62" y="356"/>
                    </a:lnTo>
                    <a:lnTo>
                      <a:pt x="0" y="323"/>
                    </a:lnTo>
                    <a:lnTo>
                      <a:pt x="33" y="250"/>
                    </a:lnTo>
                    <a:lnTo>
                      <a:pt x="70" y="223"/>
                    </a:lnTo>
                    <a:lnTo>
                      <a:pt x="122" y="209"/>
                    </a:lnTo>
                    <a:lnTo>
                      <a:pt x="169" y="195"/>
                    </a:lnTo>
                    <a:lnTo>
                      <a:pt x="214" y="181"/>
                    </a:lnTo>
                    <a:lnTo>
                      <a:pt x="231" y="158"/>
                    </a:lnTo>
                    <a:lnTo>
                      <a:pt x="238" y="124"/>
                    </a:lnTo>
                    <a:lnTo>
                      <a:pt x="228" y="92"/>
                    </a:lnTo>
                    <a:lnTo>
                      <a:pt x="184" y="66"/>
                    </a:lnTo>
                    <a:lnTo>
                      <a:pt x="143" y="73"/>
                    </a:lnTo>
                    <a:lnTo>
                      <a:pt x="118" y="103"/>
                    </a:lnTo>
                    <a:lnTo>
                      <a:pt x="58" y="78"/>
                    </a:lnTo>
                    <a:lnTo>
                      <a:pt x="88" y="34"/>
                    </a:lnTo>
                    <a:lnTo>
                      <a:pt x="129" y="4"/>
                    </a:lnTo>
                    <a:lnTo>
                      <a:pt x="191" y="0"/>
                    </a:lnTo>
                    <a:lnTo>
                      <a:pt x="253" y="4"/>
                    </a:lnTo>
                    <a:lnTo>
                      <a:pt x="297" y="55"/>
                    </a:lnTo>
                    <a:lnTo>
                      <a:pt x="323" y="107"/>
                    </a:lnTo>
                    <a:lnTo>
                      <a:pt x="320" y="144"/>
                    </a:lnTo>
                    <a:lnTo>
                      <a:pt x="309" y="181"/>
                    </a:lnTo>
                    <a:lnTo>
                      <a:pt x="279" y="232"/>
                    </a:lnTo>
                    <a:lnTo>
                      <a:pt x="235" y="243"/>
                    </a:lnTo>
                    <a:lnTo>
                      <a:pt x="191" y="254"/>
                    </a:lnTo>
                    <a:lnTo>
                      <a:pt x="154" y="257"/>
                    </a:lnTo>
                    <a:lnTo>
                      <a:pt x="11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1085"/>
            <p:cNvGrpSpPr>
              <a:grpSpLocks/>
            </p:cNvGrpSpPr>
            <p:nvPr/>
          </p:nvGrpSpPr>
          <p:grpSpPr bwMode="auto">
            <a:xfrm>
              <a:off x="2859" y="1723"/>
              <a:ext cx="591" cy="1140"/>
              <a:chOff x="2859" y="1723"/>
              <a:chExt cx="591" cy="1140"/>
            </a:xfrm>
          </p:grpSpPr>
          <p:sp>
            <p:nvSpPr>
              <p:cNvPr id="25621" name="Freeform 1086"/>
              <p:cNvSpPr>
                <a:spLocks/>
              </p:cNvSpPr>
              <p:nvPr/>
            </p:nvSpPr>
            <p:spPr bwMode="auto">
              <a:xfrm>
                <a:off x="2859" y="1813"/>
                <a:ext cx="306" cy="291"/>
              </a:xfrm>
              <a:custGeom>
                <a:avLst/>
                <a:gdLst>
                  <a:gd name="T0" fmla="*/ 12 w 613"/>
                  <a:gd name="T1" fmla="*/ 20 h 582"/>
                  <a:gd name="T2" fmla="*/ 9 w 613"/>
                  <a:gd name="T3" fmla="*/ 15 h 582"/>
                  <a:gd name="T4" fmla="*/ 8 w 613"/>
                  <a:gd name="T5" fmla="*/ 12 h 582"/>
                  <a:gd name="T6" fmla="*/ 7 w 613"/>
                  <a:gd name="T7" fmla="*/ 9 h 582"/>
                  <a:gd name="T8" fmla="*/ 8 w 613"/>
                  <a:gd name="T9" fmla="*/ 5 h 582"/>
                  <a:gd name="T10" fmla="*/ 9 w 613"/>
                  <a:gd name="T11" fmla="*/ 3 h 582"/>
                  <a:gd name="T12" fmla="*/ 12 w 613"/>
                  <a:gd name="T13" fmla="*/ 1 h 582"/>
                  <a:gd name="T14" fmla="*/ 15 w 613"/>
                  <a:gd name="T15" fmla="*/ 1 h 582"/>
                  <a:gd name="T16" fmla="*/ 19 w 613"/>
                  <a:gd name="T17" fmla="*/ 0 h 582"/>
                  <a:gd name="T18" fmla="*/ 24 w 613"/>
                  <a:gd name="T19" fmla="*/ 1 h 582"/>
                  <a:gd name="T20" fmla="*/ 27 w 613"/>
                  <a:gd name="T21" fmla="*/ 2 h 582"/>
                  <a:gd name="T22" fmla="*/ 30 w 613"/>
                  <a:gd name="T23" fmla="*/ 5 h 582"/>
                  <a:gd name="T24" fmla="*/ 33 w 613"/>
                  <a:gd name="T25" fmla="*/ 7 h 582"/>
                  <a:gd name="T26" fmla="*/ 36 w 613"/>
                  <a:gd name="T27" fmla="*/ 11 h 582"/>
                  <a:gd name="T28" fmla="*/ 38 w 613"/>
                  <a:gd name="T29" fmla="*/ 13 h 582"/>
                  <a:gd name="T30" fmla="*/ 38 w 613"/>
                  <a:gd name="T31" fmla="*/ 18 h 582"/>
                  <a:gd name="T32" fmla="*/ 37 w 613"/>
                  <a:gd name="T33" fmla="*/ 21 h 582"/>
                  <a:gd name="T34" fmla="*/ 35 w 613"/>
                  <a:gd name="T35" fmla="*/ 24 h 582"/>
                  <a:gd name="T36" fmla="*/ 33 w 613"/>
                  <a:gd name="T37" fmla="*/ 26 h 582"/>
                  <a:gd name="T38" fmla="*/ 31 w 613"/>
                  <a:gd name="T39" fmla="*/ 27 h 582"/>
                  <a:gd name="T40" fmla="*/ 27 w 613"/>
                  <a:gd name="T41" fmla="*/ 28 h 582"/>
                  <a:gd name="T42" fmla="*/ 24 w 613"/>
                  <a:gd name="T43" fmla="*/ 28 h 582"/>
                  <a:gd name="T44" fmla="*/ 20 w 613"/>
                  <a:gd name="T45" fmla="*/ 27 h 582"/>
                  <a:gd name="T46" fmla="*/ 17 w 613"/>
                  <a:gd name="T47" fmla="*/ 26 h 582"/>
                  <a:gd name="T48" fmla="*/ 15 w 613"/>
                  <a:gd name="T49" fmla="*/ 24 h 582"/>
                  <a:gd name="T50" fmla="*/ 10 w 613"/>
                  <a:gd name="T51" fmla="*/ 28 h 582"/>
                  <a:gd name="T52" fmla="*/ 7 w 613"/>
                  <a:gd name="T53" fmla="*/ 34 h 582"/>
                  <a:gd name="T54" fmla="*/ 5 w 613"/>
                  <a:gd name="T55" fmla="*/ 36 h 582"/>
                  <a:gd name="T56" fmla="*/ 3 w 613"/>
                  <a:gd name="T57" fmla="*/ 36 h 582"/>
                  <a:gd name="T58" fmla="*/ 0 w 613"/>
                  <a:gd name="T59" fmla="*/ 36 h 582"/>
                  <a:gd name="T60" fmla="*/ 0 w 613"/>
                  <a:gd name="T61" fmla="*/ 35 h 582"/>
                  <a:gd name="T62" fmla="*/ 0 w 613"/>
                  <a:gd name="T63" fmla="*/ 31 h 582"/>
                  <a:gd name="T64" fmla="*/ 3 w 613"/>
                  <a:gd name="T65" fmla="*/ 29 h 582"/>
                  <a:gd name="T66" fmla="*/ 8 w 613"/>
                  <a:gd name="T67" fmla="*/ 26 h 582"/>
                  <a:gd name="T68" fmla="*/ 12 w 613"/>
                  <a:gd name="T69" fmla="*/ 20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3"/>
                  <a:gd name="T106" fmla="*/ 0 h 582"/>
                  <a:gd name="T107" fmla="*/ 613 w 61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3" h="582">
                    <a:moveTo>
                      <a:pt x="200" y="331"/>
                    </a:moveTo>
                    <a:lnTo>
                      <a:pt x="156" y="255"/>
                    </a:lnTo>
                    <a:lnTo>
                      <a:pt x="131" y="195"/>
                    </a:lnTo>
                    <a:lnTo>
                      <a:pt x="121" y="149"/>
                    </a:lnTo>
                    <a:lnTo>
                      <a:pt x="131" y="94"/>
                    </a:lnTo>
                    <a:lnTo>
                      <a:pt x="156" y="57"/>
                    </a:lnTo>
                    <a:lnTo>
                      <a:pt x="197" y="19"/>
                    </a:lnTo>
                    <a:lnTo>
                      <a:pt x="253" y="7"/>
                    </a:lnTo>
                    <a:lnTo>
                      <a:pt x="315" y="0"/>
                    </a:lnTo>
                    <a:lnTo>
                      <a:pt x="384" y="16"/>
                    </a:lnTo>
                    <a:lnTo>
                      <a:pt x="446" y="37"/>
                    </a:lnTo>
                    <a:lnTo>
                      <a:pt x="492" y="72"/>
                    </a:lnTo>
                    <a:lnTo>
                      <a:pt x="537" y="113"/>
                    </a:lnTo>
                    <a:lnTo>
                      <a:pt x="581" y="177"/>
                    </a:lnTo>
                    <a:lnTo>
                      <a:pt x="609" y="223"/>
                    </a:lnTo>
                    <a:lnTo>
                      <a:pt x="613" y="280"/>
                    </a:lnTo>
                    <a:lnTo>
                      <a:pt x="599" y="336"/>
                    </a:lnTo>
                    <a:lnTo>
                      <a:pt x="568" y="384"/>
                    </a:lnTo>
                    <a:lnTo>
                      <a:pt x="537" y="416"/>
                    </a:lnTo>
                    <a:lnTo>
                      <a:pt x="501" y="441"/>
                    </a:lnTo>
                    <a:lnTo>
                      <a:pt x="439" y="453"/>
                    </a:lnTo>
                    <a:lnTo>
                      <a:pt x="384" y="449"/>
                    </a:lnTo>
                    <a:lnTo>
                      <a:pt x="326" y="433"/>
                    </a:lnTo>
                    <a:lnTo>
                      <a:pt x="287" y="416"/>
                    </a:lnTo>
                    <a:lnTo>
                      <a:pt x="243" y="393"/>
                    </a:lnTo>
                    <a:lnTo>
                      <a:pt x="174" y="462"/>
                    </a:lnTo>
                    <a:lnTo>
                      <a:pt x="112" y="529"/>
                    </a:lnTo>
                    <a:lnTo>
                      <a:pt x="91" y="566"/>
                    </a:lnTo>
                    <a:lnTo>
                      <a:pt x="48" y="582"/>
                    </a:lnTo>
                    <a:lnTo>
                      <a:pt x="11" y="573"/>
                    </a:lnTo>
                    <a:lnTo>
                      <a:pt x="0" y="545"/>
                    </a:lnTo>
                    <a:lnTo>
                      <a:pt x="4" y="510"/>
                    </a:lnTo>
                    <a:lnTo>
                      <a:pt x="48" y="469"/>
                    </a:lnTo>
                    <a:lnTo>
                      <a:pt x="131" y="416"/>
                    </a:lnTo>
                    <a:lnTo>
                      <a:pt x="200" y="331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2" name="Freeform 1087"/>
              <p:cNvSpPr>
                <a:spLocks/>
              </p:cNvSpPr>
              <p:nvPr/>
            </p:nvSpPr>
            <p:spPr bwMode="auto">
              <a:xfrm>
                <a:off x="3103" y="2021"/>
                <a:ext cx="254" cy="422"/>
              </a:xfrm>
              <a:custGeom>
                <a:avLst/>
                <a:gdLst>
                  <a:gd name="T0" fmla="*/ 2 w 510"/>
                  <a:gd name="T1" fmla="*/ 2 h 844"/>
                  <a:gd name="T2" fmla="*/ 5 w 510"/>
                  <a:gd name="T3" fmla="*/ 1 h 844"/>
                  <a:gd name="T4" fmla="*/ 8 w 510"/>
                  <a:gd name="T5" fmla="*/ 0 h 844"/>
                  <a:gd name="T6" fmla="*/ 11 w 510"/>
                  <a:gd name="T7" fmla="*/ 0 h 844"/>
                  <a:gd name="T8" fmla="*/ 15 w 510"/>
                  <a:gd name="T9" fmla="*/ 2 h 844"/>
                  <a:gd name="T10" fmla="*/ 18 w 510"/>
                  <a:gd name="T11" fmla="*/ 3 h 844"/>
                  <a:gd name="T12" fmla="*/ 22 w 510"/>
                  <a:gd name="T13" fmla="*/ 7 h 844"/>
                  <a:gd name="T14" fmla="*/ 24 w 510"/>
                  <a:gd name="T15" fmla="*/ 10 h 844"/>
                  <a:gd name="T16" fmla="*/ 27 w 510"/>
                  <a:gd name="T17" fmla="*/ 14 h 844"/>
                  <a:gd name="T18" fmla="*/ 29 w 510"/>
                  <a:gd name="T19" fmla="*/ 20 h 844"/>
                  <a:gd name="T20" fmla="*/ 31 w 510"/>
                  <a:gd name="T21" fmla="*/ 24 h 844"/>
                  <a:gd name="T22" fmla="*/ 31 w 510"/>
                  <a:gd name="T23" fmla="*/ 29 h 844"/>
                  <a:gd name="T24" fmla="*/ 31 w 510"/>
                  <a:gd name="T25" fmla="*/ 35 h 844"/>
                  <a:gd name="T26" fmla="*/ 31 w 510"/>
                  <a:gd name="T27" fmla="*/ 40 h 844"/>
                  <a:gd name="T28" fmla="*/ 30 w 510"/>
                  <a:gd name="T29" fmla="*/ 44 h 844"/>
                  <a:gd name="T30" fmla="*/ 29 w 510"/>
                  <a:gd name="T31" fmla="*/ 47 h 844"/>
                  <a:gd name="T32" fmla="*/ 25 w 510"/>
                  <a:gd name="T33" fmla="*/ 50 h 844"/>
                  <a:gd name="T34" fmla="*/ 23 w 510"/>
                  <a:gd name="T35" fmla="*/ 52 h 844"/>
                  <a:gd name="T36" fmla="*/ 18 w 510"/>
                  <a:gd name="T37" fmla="*/ 53 h 844"/>
                  <a:gd name="T38" fmla="*/ 14 w 510"/>
                  <a:gd name="T39" fmla="*/ 53 h 844"/>
                  <a:gd name="T40" fmla="*/ 11 w 510"/>
                  <a:gd name="T41" fmla="*/ 51 h 844"/>
                  <a:gd name="T42" fmla="*/ 9 w 510"/>
                  <a:gd name="T43" fmla="*/ 48 h 844"/>
                  <a:gd name="T44" fmla="*/ 7 w 510"/>
                  <a:gd name="T45" fmla="*/ 44 h 844"/>
                  <a:gd name="T46" fmla="*/ 6 w 510"/>
                  <a:gd name="T47" fmla="*/ 39 h 844"/>
                  <a:gd name="T48" fmla="*/ 7 w 510"/>
                  <a:gd name="T49" fmla="*/ 33 h 844"/>
                  <a:gd name="T50" fmla="*/ 8 w 510"/>
                  <a:gd name="T51" fmla="*/ 28 h 844"/>
                  <a:gd name="T52" fmla="*/ 9 w 510"/>
                  <a:gd name="T53" fmla="*/ 25 h 844"/>
                  <a:gd name="T54" fmla="*/ 8 w 510"/>
                  <a:gd name="T55" fmla="*/ 22 h 844"/>
                  <a:gd name="T56" fmla="*/ 7 w 510"/>
                  <a:gd name="T57" fmla="*/ 19 h 844"/>
                  <a:gd name="T58" fmla="*/ 4 w 510"/>
                  <a:gd name="T59" fmla="*/ 15 h 844"/>
                  <a:gd name="T60" fmla="*/ 2 w 510"/>
                  <a:gd name="T61" fmla="*/ 13 h 844"/>
                  <a:gd name="T62" fmla="*/ 0 w 510"/>
                  <a:gd name="T63" fmla="*/ 12 h 844"/>
                  <a:gd name="T64" fmla="*/ 0 w 510"/>
                  <a:gd name="T65" fmla="*/ 9 h 844"/>
                  <a:gd name="T66" fmla="*/ 0 w 510"/>
                  <a:gd name="T67" fmla="*/ 7 h 844"/>
                  <a:gd name="T68" fmla="*/ 1 w 510"/>
                  <a:gd name="T69" fmla="*/ 3 h 844"/>
                  <a:gd name="T70" fmla="*/ 2 w 510"/>
                  <a:gd name="T71" fmla="*/ 2 h 8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0"/>
                  <a:gd name="T109" fmla="*/ 0 h 844"/>
                  <a:gd name="T110" fmla="*/ 510 w 510"/>
                  <a:gd name="T111" fmla="*/ 844 h 8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0" h="844">
                    <a:moveTo>
                      <a:pt x="44" y="28"/>
                    </a:moveTo>
                    <a:lnTo>
                      <a:pt x="87" y="7"/>
                    </a:lnTo>
                    <a:lnTo>
                      <a:pt x="131" y="0"/>
                    </a:lnTo>
                    <a:lnTo>
                      <a:pt x="182" y="0"/>
                    </a:lnTo>
                    <a:lnTo>
                      <a:pt x="248" y="17"/>
                    </a:lnTo>
                    <a:lnTo>
                      <a:pt x="303" y="49"/>
                    </a:lnTo>
                    <a:lnTo>
                      <a:pt x="358" y="97"/>
                    </a:lnTo>
                    <a:lnTo>
                      <a:pt x="400" y="157"/>
                    </a:lnTo>
                    <a:lnTo>
                      <a:pt x="437" y="225"/>
                    </a:lnTo>
                    <a:lnTo>
                      <a:pt x="476" y="308"/>
                    </a:lnTo>
                    <a:lnTo>
                      <a:pt x="499" y="382"/>
                    </a:lnTo>
                    <a:lnTo>
                      <a:pt x="510" y="469"/>
                    </a:lnTo>
                    <a:lnTo>
                      <a:pt x="510" y="557"/>
                    </a:lnTo>
                    <a:lnTo>
                      <a:pt x="503" y="630"/>
                    </a:lnTo>
                    <a:lnTo>
                      <a:pt x="488" y="693"/>
                    </a:lnTo>
                    <a:lnTo>
                      <a:pt x="465" y="750"/>
                    </a:lnTo>
                    <a:lnTo>
                      <a:pt x="416" y="791"/>
                    </a:lnTo>
                    <a:lnTo>
                      <a:pt x="379" y="823"/>
                    </a:lnTo>
                    <a:lnTo>
                      <a:pt x="303" y="844"/>
                    </a:lnTo>
                    <a:lnTo>
                      <a:pt x="230" y="837"/>
                    </a:lnTo>
                    <a:lnTo>
                      <a:pt x="186" y="816"/>
                    </a:lnTo>
                    <a:lnTo>
                      <a:pt x="149" y="757"/>
                    </a:lnTo>
                    <a:lnTo>
                      <a:pt x="117" y="697"/>
                    </a:lnTo>
                    <a:lnTo>
                      <a:pt x="99" y="619"/>
                    </a:lnTo>
                    <a:lnTo>
                      <a:pt x="117" y="522"/>
                    </a:lnTo>
                    <a:lnTo>
                      <a:pt x="138" y="458"/>
                    </a:lnTo>
                    <a:lnTo>
                      <a:pt x="149" y="396"/>
                    </a:lnTo>
                    <a:lnTo>
                      <a:pt x="142" y="343"/>
                    </a:lnTo>
                    <a:lnTo>
                      <a:pt x="120" y="290"/>
                    </a:lnTo>
                    <a:lnTo>
                      <a:pt x="76" y="246"/>
                    </a:lnTo>
                    <a:lnTo>
                      <a:pt x="41" y="221"/>
                    </a:lnTo>
                    <a:lnTo>
                      <a:pt x="11" y="182"/>
                    </a:lnTo>
                    <a:lnTo>
                      <a:pt x="0" y="136"/>
                    </a:lnTo>
                    <a:lnTo>
                      <a:pt x="0" y="97"/>
                    </a:lnTo>
                    <a:lnTo>
                      <a:pt x="18" y="60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3" name="Freeform 1088"/>
              <p:cNvSpPr>
                <a:spLocks/>
              </p:cNvSpPr>
              <p:nvPr/>
            </p:nvSpPr>
            <p:spPr bwMode="auto">
              <a:xfrm>
                <a:off x="2958" y="2050"/>
                <a:ext cx="210" cy="411"/>
              </a:xfrm>
              <a:custGeom>
                <a:avLst/>
                <a:gdLst>
                  <a:gd name="T0" fmla="*/ 14 w 419"/>
                  <a:gd name="T1" fmla="*/ 8 h 821"/>
                  <a:gd name="T2" fmla="*/ 19 w 419"/>
                  <a:gd name="T3" fmla="*/ 3 h 821"/>
                  <a:gd name="T4" fmla="*/ 22 w 419"/>
                  <a:gd name="T5" fmla="*/ 0 h 821"/>
                  <a:gd name="T6" fmla="*/ 24 w 419"/>
                  <a:gd name="T7" fmla="*/ 2 h 821"/>
                  <a:gd name="T8" fmla="*/ 26 w 419"/>
                  <a:gd name="T9" fmla="*/ 8 h 821"/>
                  <a:gd name="T10" fmla="*/ 25 w 419"/>
                  <a:gd name="T11" fmla="*/ 11 h 821"/>
                  <a:gd name="T12" fmla="*/ 19 w 419"/>
                  <a:gd name="T13" fmla="*/ 13 h 821"/>
                  <a:gd name="T14" fmla="*/ 14 w 419"/>
                  <a:gd name="T15" fmla="*/ 16 h 821"/>
                  <a:gd name="T16" fmla="*/ 9 w 419"/>
                  <a:gd name="T17" fmla="*/ 20 h 821"/>
                  <a:gd name="T18" fmla="*/ 6 w 419"/>
                  <a:gd name="T19" fmla="*/ 23 h 821"/>
                  <a:gd name="T20" fmla="*/ 6 w 419"/>
                  <a:gd name="T21" fmla="*/ 25 h 821"/>
                  <a:gd name="T22" fmla="*/ 7 w 419"/>
                  <a:gd name="T23" fmla="*/ 27 h 821"/>
                  <a:gd name="T24" fmla="*/ 8 w 419"/>
                  <a:gd name="T25" fmla="*/ 29 h 821"/>
                  <a:gd name="T26" fmla="*/ 14 w 419"/>
                  <a:gd name="T27" fmla="*/ 33 h 821"/>
                  <a:gd name="T28" fmla="*/ 19 w 419"/>
                  <a:gd name="T29" fmla="*/ 36 h 821"/>
                  <a:gd name="T30" fmla="*/ 23 w 419"/>
                  <a:gd name="T31" fmla="*/ 37 h 821"/>
                  <a:gd name="T32" fmla="*/ 25 w 419"/>
                  <a:gd name="T33" fmla="*/ 36 h 821"/>
                  <a:gd name="T34" fmla="*/ 26 w 419"/>
                  <a:gd name="T35" fmla="*/ 37 h 821"/>
                  <a:gd name="T36" fmla="*/ 27 w 419"/>
                  <a:gd name="T37" fmla="*/ 39 h 821"/>
                  <a:gd name="T38" fmla="*/ 23 w 419"/>
                  <a:gd name="T39" fmla="*/ 42 h 821"/>
                  <a:gd name="T40" fmla="*/ 21 w 419"/>
                  <a:gd name="T41" fmla="*/ 44 h 821"/>
                  <a:gd name="T42" fmla="*/ 20 w 419"/>
                  <a:gd name="T43" fmla="*/ 48 h 821"/>
                  <a:gd name="T44" fmla="*/ 20 w 419"/>
                  <a:gd name="T45" fmla="*/ 51 h 821"/>
                  <a:gd name="T46" fmla="*/ 18 w 419"/>
                  <a:gd name="T47" fmla="*/ 52 h 821"/>
                  <a:gd name="T48" fmla="*/ 16 w 419"/>
                  <a:gd name="T49" fmla="*/ 51 h 821"/>
                  <a:gd name="T50" fmla="*/ 17 w 419"/>
                  <a:gd name="T51" fmla="*/ 47 h 821"/>
                  <a:gd name="T52" fmla="*/ 18 w 419"/>
                  <a:gd name="T53" fmla="*/ 43 h 821"/>
                  <a:gd name="T54" fmla="*/ 20 w 419"/>
                  <a:gd name="T55" fmla="*/ 39 h 821"/>
                  <a:gd name="T56" fmla="*/ 15 w 419"/>
                  <a:gd name="T57" fmla="*/ 38 h 821"/>
                  <a:gd name="T58" fmla="*/ 9 w 419"/>
                  <a:gd name="T59" fmla="*/ 35 h 821"/>
                  <a:gd name="T60" fmla="*/ 5 w 419"/>
                  <a:gd name="T61" fmla="*/ 32 h 821"/>
                  <a:gd name="T62" fmla="*/ 2 w 419"/>
                  <a:gd name="T63" fmla="*/ 30 h 821"/>
                  <a:gd name="T64" fmla="*/ 0 w 419"/>
                  <a:gd name="T65" fmla="*/ 26 h 821"/>
                  <a:gd name="T66" fmla="*/ 0 w 419"/>
                  <a:gd name="T67" fmla="*/ 23 h 821"/>
                  <a:gd name="T68" fmla="*/ 2 w 419"/>
                  <a:gd name="T69" fmla="*/ 20 h 821"/>
                  <a:gd name="T70" fmla="*/ 5 w 419"/>
                  <a:gd name="T71" fmla="*/ 17 h 821"/>
                  <a:gd name="T72" fmla="*/ 10 w 419"/>
                  <a:gd name="T73" fmla="*/ 13 h 821"/>
                  <a:gd name="T74" fmla="*/ 14 w 419"/>
                  <a:gd name="T75" fmla="*/ 8 h 8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9"/>
                  <a:gd name="T115" fmla="*/ 0 h 821"/>
                  <a:gd name="T116" fmla="*/ 419 w 419"/>
                  <a:gd name="T117" fmla="*/ 821 h 8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9" h="821">
                    <a:moveTo>
                      <a:pt x="224" y="119"/>
                    </a:moveTo>
                    <a:lnTo>
                      <a:pt x="290" y="36"/>
                    </a:lnTo>
                    <a:lnTo>
                      <a:pt x="341" y="0"/>
                    </a:lnTo>
                    <a:lnTo>
                      <a:pt x="378" y="25"/>
                    </a:lnTo>
                    <a:lnTo>
                      <a:pt x="408" y="122"/>
                    </a:lnTo>
                    <a:lnTo>
                      <a:pt x="389" y="161"/>
                    </a:lnTo>
                    <a:lnTo>
                      <a:pt x="290" y="197"/>
                    </a:lnTo>
                    <a:lnTo>
                      <a:pt x="221" y="248"/>
                    </a:lnTo>
                    <a:lnTo>
                      <a:pt x="136" y="312"/>
                    </a:lnTo>
                    <a:lnTo>
                      <a:pt x="88" y="366"/>
                    </a:lnTo>
                    <a:lnTo>
                      <a:pt x="81" y="398"/>
                    </a:lnTo>
                    <a:lnTo>
                      <a:pt x="102" y="430"/>
                    </a:lnTo>
                    <a:lnTo>
                      <a:pt x="125" y="462"/>
                    </a:lnTo>
                    <a:lnTo>
                      <a:pt x="210" y="520"/>
                    </a:lnTo>
                    <a:lnTo>
                      <a:pt x="290" y="563"/>
                    </a:lnTo>
                    <a:lnTo>
                      <a:pt x="364" y="581"/>
                    </a:lnTo>
                    <a:lnTo>
                      <a:pt x="398" y="574"/>
                    </a:lnTo>
                    <a:lnTo>
                      <a:pt x="412" y="584"/>
                    </a:lnTo>
                    <a:lnTo>
                      <a:pt x="419" y="612"/>
                    </a:lnTo>
                    <a:lnTo>
                      <a:pt x="368" y="657"/>
                    </a:lnTo>
                    <a:lnTo>
                      <a:pt x="331" y="703"/>
                    </a:lnTo>
                    <a:lnTo>
                      <a:pt x="320" y="758"/>
                    </a:lnTo>
                    <a:lnTo>
                      <a:pt x="313" y="807"/>
                    </a:lnTo>
                    <a:lnTo>
                      <a:pt x="279" y="821"/>
                    </a:lnTo>
                    <a:lnTo>
                      <a:pt x="253" y="807"/>
                    </a:lnTo>
                    <a:lnTo>
                      <a:pt x="258" y="745"/>
                    </a:lnTo>
                    <a:lnTo>
                      <a:pt x="279" y="678"/>
                    </a:lnTo>
                    <a:lnTo>
                      <a:pt x="320" y="618"/>
                    </a:lnTo>
                    <a:lnTo>
                      <a:pt x="235" y="595"/>
                    </a:lnTo>
                    <a:lnTo>
                      <a:pt x="143" y="559"/>
                    </a:lnTo>
                    <a:lnTo>
                      <a:pt x="65" y="510"/>
                    </a:lnTo>
                    <a:lnTo>
                      <a:pt x="26" y="466"/>
                    </a:lnTo>
                    <a:lnTo>
                      <a:pt x="0" y="402"/>
                    </a:lnTo>
                    <a:lnTo>
                      <a:pt x="0" y="366"/>
                    </a:lnTo>
                    <a:lnTo>
                      <a:pt x="21" y="312"/>
                    </a:lnTo>
                    <a:lnTo>
                      <a:pt x="77" y="259"/>
                    </a:lnTo>
                    <a:lnTo>
                      <a:pt x="154" y="193"/>
                    </a:lnTo>
                    <a:lnTo>
                      <a:pt x="224" y="119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4" name="Freeform 1089"/>
              <p:cNvSpPr>
                <a:spLocks/>
              </p:cNvSpPr>
              <p:nvPr/>
            </p:nvSpPr>
            <p:spPr bwMode="auto">
              <a:xfrm>
                <a:off x="3069" y="1723"/>
                <a:ext cx="352" cy="360"/>
              </a:xfrm>
              <a:custGeom>
                <a:avLst/>
                <a:gdLst>
                  <a:gd name="T0" fmla="*/ 19 w 704"/>
                  <a:gd name="T1" fmla="*/ 39 h 721"/>
                  <a:gd name="T2" fmla="*/ 23 w 704"/>
                  <a:gd name="T3" fmla="*/ 38 h 721"/>
                  <a:gd name="T4" fmla="*/ 29 w 704"/>
                  <a:gd name="T5" fmla="*/ 37 h 721"/>
                  <a:gd name="T6" fmla="*/ 31 w 704"/>
                  <a:gd name="T7" fmla="*/ 36 h 721"/>
                  <a:gd name="T8" fmla="*/ 35 w 704"/>
                  <a:gd name="T9" fmla="*/ 33 h 721"/>
                  <a:gd name="T10" fmla="*/ 38 w 704"/>
                  <a:gd name="T11" fmla="*/ 29 h 721"/>
                  <a:gd name="T12" fmla="*/ 39 w 704"/>
                  <a:gd name="T13" fmla="*/ 27 h 721"/>
                  <a:gd name="T14" fmla="*/ 39 w 704"/>
                  <a:gd name="T15" fmla="*/ 24 h 721"/>
                  <a:gd name="T16" fmla="*/ 34 w 704"/>
                  <a:gd name="T17" fmla="*/ 21 h 721"/>
                  <a:gd name="T18" fmla="*/ 25 w 704"/>
                  <a:gd name="T19" fmla="*/ 17 h 721"/>
                  <a:gd name="T20" fmla="*/ 20 w 704"/>
                  <a:gd name="T21" fmla="*/ 16 h 721"/>
                  <a:gd name="T22" fmla="*/ 15 w 704"/>
                  <a:gd name="T23" fmla="*/ 17 h 721"/>
                  <a:gd name="T24" fmla="*/ 12 w 704"/>
                  <a:gd name="T25" fmla="*/ 18 h 721"/>
                  <a:gd name="T26" fmla="*/ 11 w 704"/>
                  <a:gd name="T27" fmla="*/ 19 h 721"/>
                  <a:gd name="T28" fmla="*/ 10 w 704"/>
                  <a:gd name="T29" fmla="*/ 17 h 721"/>
                  <a:gd name="T30" fmla="*/ 9 w 704"/>
                  <a:gd name="T31" fmla="*/ 16 h 721"/>
                  <a:gd name="T32" fmla="*/ 11 w 704"/>
                  <a:gd name="T33" fmla="*/ 13 h 721"/>
                  <a:gd name="T34" fmla="*/ 14 w 704"/>
                  <a:gd name="T35" fmla="*/ 13 h 721"/>
                  <a:gd name="T36" fmla="*/ 17 w 704"/>
                  <a:gd name="T37" fmla="*/ 13 h 721"/>
                  <a:gd name="T38" fmla="*/ 17 w 704"/>
                  <a:gd name="T39" fmla="*/ 12 h 721"/>
                  <a:gd name="T40" fmla="*/ 17 w 704"/>
                  <a:gd name="T41" fmla="*/ 8 h 721"/>
                  <a:gd name="T42" fmla="*/ 13 w 704"/>
                  <a:gd name="T43" fmla="*/ 6 h 721"/>
                  <a:gd name="T44" fmla="*/ 11 w 704"/>
                  <a:gd name="T45" fmla="*/ 4 h 721"/>
                  <a:gd name="T46" fmla="*/ 6 w 704"/>
                  <a:gd name="T47" fmla="*/ 5 h 721"/>
                  <a:gd name="T48" fmla="*/ 5 w 704"/>
                  <a:gd name="T49" fmla="*/ 6 h 721"/>
                  <a:gd name="T50" fmla="*/ 5 w 704"/>
                  <a:gd name="T51" fmla="*/ 7 h 721"/>
                  <a:gd name="T52" fmla="*/ 5 w 704"/>
                  <a:gd name="T53" fmla="*/ 9 h 721"/>
                  <a:gd name="T54" fmla="*/ 6 w 704"/>
                  <a:gd name="T55" fmla="*/ 11 h 721"/>
                  <a:gd name="T56" fmla="*/ 5 w 704"/>
                  <a:gd name="T57" fmla="*/ 12 h 721"/>
                  <a:gd name="T58" fmla="*/ 3 w 704"/>
                  <a:gd name="T59" fmla="*/ 12 h 721"/>
                  <a:gd name="T60" fmla="*/ 1 w 704"/>
                  <a:gd name="T61" fmla="*/ 11 h 721"/>
                  <a:gd name="T62" fmla="*/ 0 w 704"/>
                  <a:gd name="T63" fmla="*/ 8 h 721"/>
                  <a:gd name="T64" fmla="*/ 1 w 704"/>
                  <a:gd name="T65" fmla="*/ 4 h 721"/>
                  <a:gd name="T66" fmla="*/ 3 w 704"/>
                  <a:gd name="T67" fmla="*/ 3 h 721"/>
                  <a:gd name="T68" fmla="*/ 5 w 704"/>
                  <a:gd name="T69" fmla="*/ 1 h 721"/>
                  <a:gd name="T70" fmla="*/ 9 w 704"/>
                  <a:gd name="T71" fmla="*/ 0 h 721"/>
                  <a:gd name="T72" fmla="*/ 11 w 704"/>
                  <a:gd name="T73" fmla="*/ 0 h 721"/>
                  <a:gd name="T74" fmla="*/ 12 w 704"/>
                  <a:gd name="T75" fmla="*/ 0 h 721"/>
                  <a:gd name="T76" fmla="*/ 15 w 704"/>
                  <a:gd name="T77" fmla="*/ 2 h 721"/>
                  <a:gd name="T78" fmla="*/ 18 w 704"/>
                  <a:gd name="T79" fmla="*/ 4 h 721"/>
                  <a:gd name="T80" fmla="*/ 22 w 704"/>
                  <a:gd name="T81" fmla="*/ 8 h 721"/>
                  <a:gd name="T82" fmla="*/ 24 w 704"/>
                  <a:gd name="T83" fmla="*/ 12 h 721"/>
                  <a:gd name="T84" fmla="*/ 29 w 704"/>
                  <a:gd name="T85" fmla="*/ 15 h 721"/>
                  <a:gd name="T86" fmla="*/ 35 w 704"/>
                  <a:gd name="T87" fmla="*/ 17 h 721"/>
                  <a:gd name="T88" fmla="*/ 40 w 704"/>
                  <a:gd name="T89" fmla="*/ 20 h 721"/>
                  <a:gd name="T90" fmla="*/ 43 w 704"/>
                  <a:gd name="T91" fmla="*/ 21 h 721"/>
                  <a:gd name="T92" fmla="*/ 44 w 704"/>
                  <a:gd name="T93" fmla="*/ 22 h 721"/>
                  <a:gd name="T94" fmla="*/ 44 w 704"/>
                  <a:gd name="T95" fmla="*/ 27 h 721"/>
                  <a:gd name="T96" fmla="*/ 43 w 704"/>
                  <a:gd name="T97" fmla="*/ 32 h 721"/>
                  <a:gd name="T98" fmla="*/ 40 w 704"/>
                  <a:gd name="T99" fmla="*/ 35 h 721"/>
                  <a:gd name="T100" fmla="*/ 36 w 704"/>
                  <a:gd name="T101" fmla="*/ 39 h 721"/>
                  <a:gd name="T102" fmla="*/ 29 w 704"/>
                  <a:gd name="T103" fmla="*/ 42 h 721"/>
                  <a:gd name="T104" fmla="*/ 22 w 704"/>
                  <a:gd name="T105" fmla="*/ 45 h 721"/>
                  <a:gd name="T106" fmla="*/ 19 w 704"/>
                  <a:gd name="T107" fmla="*/ 44 h 721"/>
                  <a:gd name="T108" fmla="*/ 15 w 704"/>
                  <a:gd name="T109" fmla="*/ 42 h 721"/>
                  <a:gd name="T110" fmla="*/ 15 w 704"/>
                  <a:gd name="T111" fmla="*/ 40 h 721"/>
                  <a:gd name="T112" fmla="*/ 19 w 704"/>
                  <a:gd name="T113" fmla="*/ 39 h 7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4"/>
                  <a:gd name="T172" fmla="*/ 0 h 721"/>
                  <a:gd name="T173" fmla="*/ 704 w 704"/>
                  <a:gd name="T174" fmla="*/ 721 h 7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4" h="721">
                    <a:moveTo>
                      <a:pt x="304" y="634"/>
                    </a:moveTo>
                    <a:lnTo>
                      <a:pt x="373" y="623"/>
                    </a:lnTo>
                    <a:lnTo>
                      <a:pt x="469" y="599"/>
                    </a:lnTo>
                    <a:lnTo>
                      <a:pt x="501" y="586"/>
                    </a:lnTo>
                    <a:lnTo>
                      <a:pt x="557" y="542"/>
                    </a:lnTo>
                    <a:lnTo>
                      <a:pt x="605" y="473"/>
                    </a:lnTo>
                    <a:lnTo>
                      <a:pt x="619" y="436"/>
                    </a:lnTo>
                    <a:lnTo>
                      <a:pt x="619" y="390"/>
                    </a:lnTo>
                    <a:lnTo>
                      <a:pt x="538" y="340"/>
                    </a:lnTo>
                    <a:lnTo>
                      <a:pt x="400" y="276"/>
                    </a:lnTo>
                    <a:lnTo>
                      <a:pt x="311" y="266"/>
                    </a:lnTo>
                    <a:lnTo>
                      <a:pt x="253" y="275"/>
                    </a:lnTo>
                    <a:lnTo>
                      <a:pt x="207" y="296"/>
                    </a:lnTo>
                    <a:lnTo>
                      <a:pt x="177" y="305"/>
                    </a:lnTo>
                    <a:lnTo>
                      <a:pt x="147" y="285"/>
                    </a:lnTo>
                    <a:lnTo>
                      <a:pt x="138" y="257"/>
                    </a:lnTo>
                    <a:lnTo>
                      <a:pt x="184" y="223"/>
                    </a:lnTo>
                    <a:lnTo>
                      <a:pt x="226" y="220"/>
                    </a:lnTo>
                    <a:lnTo>
                      <a:pt x="262" y="211"/>
                    </a:lnTo>
                    <a:lnTo>
                      <a:pt x="272" y="193"/>
                    </a:lnTo>
                    <a:lnTo>
                      <a:pt x="262" y="135"/>
                    </a:lnTo>
                    <a:lnTo>
                      <a:pt x="216" y="96"/>
                    </a:lnTo>
                    <a:lnTo>
                      <a:pt x="166" y="78"/>
                    </a:lnTo>
                    <a:lnTo>
                      <a:pt x="108" y="80"/>
                    </a:lnTo>
                    <a:lnTo>
                      <a:pt x="78" y="96"/>
                    </a:lnTo>
                    <a:lnTo>
                      <a:pt x="65" y="126"/>
                    </a:lnTo>
                    <a:lnTo>
                      <a:pt x="69" y="158"/>
                    </a:lnTo>
                    <a:lnTo>
                      <a:pt x="85" y="179"/>
                    </a:lnTo>
                    <a:lnTo>
                      <a:pt x="69" y="197"/>
                    </a:lnTo>
                    <a:lnTo>
                      <a:pt x="35" y="202"/>
                    </a:lnTo>
                    <a:lnTo>
                      <a:pt x="7" y="176"/>
                    </a:lnTo>
                    <a:lnTo>
                      <a:pt x="0" y="135"/>
                    </a:lnTo>
                    <a:lnTo>
                      <a:pt x="16" y="78"/>
                    </a:lnTo>
                    <a:lnTo>
                      <a:pt x="49" y="53"/>
                    </a:lnTo>
                    <a:lnTo>
                      <a:pt x="78" y="23"/>
                    </a:lnTo>
                    <a:lnTo>
                      <a:pt x="134" y="9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46" y="34"/>
                    </a:lnTo>
                    <a:lnTo>
                      <a:pt x="281" y="71"/>
                    </a:lnTo>
                    <a:lnTo>
                      <a:pt x="341" y="140"/>
                    </a:lnTo>
                    <a:lnTo>
                      <a:pt x="393" y="206"/>
                    </a:lnTo>
                    <a:lnTo>
                      <a:pt x="472" y="250"/>
                    </a:lnTo>
                    <a:lnTo>
                      <a:pt x="550" y="285"/>
                    </a:lnTo>
                    <a:lnTo>
                      <a:pt x="639" y="328"/>
                    </a:lnTo>
                    <a:lnTo>
                      <a:pt x="688" y="345"/>
                    </a:lnTo>
                    <a:lnTo>
                      <a:pt x="704" y="367"/>
                    </a:lnTo>
                    <a:lnTo>
                      <a:pt x="697" y="445"/>
                    </a:lnTo>
                    <a:lnTo>
                      <a:pt x="674" y="515"/>
                    </a:lnTo>
                    <a:lnTo>
                      <a:pt x="635" y="568"/>
                    </a:lnTo>
                    <a:lnTo>
                      <a:pt x="570" y="634"/>
                    </a:lnTo>
                    <a:lnTo>
                      <a:pt x="478" y="685"/>
                    </a:lnTo>
                    <a:lnTo>
                      <a:pt x="354" y="721"/>
                    </a:lnTo>
                    <a:lnTo>
                      <a:pt x="295" y="715"/>
                    </a:lnTo>
                    <a:lnTo>
                      <a:pt x="253" y="685"/>
                    </a:lnTo>
                    <a:lnTo>
                      <a:pt x="246" y="650"/>
                    </a:lnTo>
                    <a:lnTo>
                      <a:pt x="304" y="63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5" name="Freeform 1090"/>
              <p:cNvSpPr>
                <a:spLocks/>
              </p:cNvSpPr>
              <p:nvPr/>
            </p:nvSpPr>
            <p:spPr bwMode="auto">
              <a:xfrm>
                <a:off x="3250" y="2367"/>
                <a:ext cx="200" cy="471"/>
              </a:xfrm>
              <a:custGeom>
                <a:avLst/>
                <a:gdLst>
                  <a:gd name="T0" fmla="*/ 1 w 400"/>
                  <a:gd name="T1" fmla="*/ 6 h 941"/>
                  <a:gd name="T2" fmla="*/ 0 w 400"/>
                  <a:gd name="T3" fmla="*/ 3 h 941"/>
                  <a:gd name="T4" fmla="*/ 3 w 400"/>
                  <a:gd name="T5" fmla="*/ 0 h 941"/>
                  <a:gd name="T6" fmla="*/ 6 w 400"/>
                  <a:gd name="T7" fmla="*/ 1 h 941"/>
                  <a:gd name="T8" fmla="*/ 9 w 400"/>
                  <a:gd name="T9" fmla="*/ 2 h 941"/>
                  <a:gd name="T10" fmla="*/ 11 w 400"/>
                  <a:gd name="T11" fmla="*/ 5 h 941"/>
                  <a:gd name="T12" fmla="*/ 13 w 400"/>
                  <a:gd name="T13" fmla="*/ 13 h 941"/>
                  <a:gd name="T14" fmla="*/ 15 w 400"/>
                  <a:gd name="T15" fmla="*/ 19 h 941"/>
                  <a:gd name="T16" fmla="*/ 19 w 400"/>
                  <a:gd name="T17" fmla="*/ 25 h 941"/>
                  <a:gd name="T18" fmla="*/ 19 w 400"/>
                  <a:gd name="T19" fmla="*/ 29 h 941"/>
                  <a:gd name="T20" fmla="*/ 19 w 400"/>
                  <a:gd name="T21" fmla="*/ 31 h 941"/>
                  <a:gd name="T22" fmla="*/ 17 w 400"/>
                  <a:gd name="T23" fmla="*/ 35 h 941"/>
                  <a:gd name="T24" fmla="*/ 13 w 400"/>
                  <a:gd name="T25" fmla="*/ 41 h 941"/>
                  <a:gd name="T26" fmla="*/ 12 w 400"/>
                  <a:gd name="T27" fmla="*/ 47 h 941"/>
                  <a:gd name="T28" fmla="*/ 11 w 400"/>
                  <a:gd name="T29" fmla="*/ 49 h 941"/>
                  <a:gd name="T30" fmla="*/ 13 w 400"/>
                  <a:gd name="T31" fmla="*/ 51 h 941"/>
                  <a:gd name="T32" fmla="*/ 17 w 400"/>
                  <a:gd name="T33" fmla="*/ 53 h 941"/>
                  <a:gd name="T34" fmla="*/ 23 w 400"/>
                  <a:gd name="T35" fmla="*/ 54 h 941"/>
                  <a:gd name="T36" fmla="*/ 25 w 400"/>
                  <a:gd name="T37" fmla="*/ 55 h 941"/>
                  <a:gd name="T38" fmla="*/ 23 w 400"/>
                  <a:gd name="T39" fmla="*/ 58 h 941"/>
                  <a:gd name="T40" fmla="*/ 18 w 400"/>
                  <a:gd name="T41" fmla="*/ 59 h 941"/>
                  <a:gd name="T42" fmla="*/ 15 w 400"/>
                  <a:gd name="T43" fmla="*/ 59 h 941"/>
                  <a:gd name="T44" fmla="*/ 13 w 400"/>
                  <a:gd name="T45" fmla="*/ 56 h 941"/>
                  <a:gd name="T46" fmla="*/ 10 w 400"/>
                  <a:gd name="T47" fmla="*/ 54 h 941"/>
                  <a:gd name="T48" fmla="*/ 6 w 400"/>
                  <a:gd name="T49" fmla="*/ 54 h 941"/>
                  <a:gd name="T50" fmla="*/ 5 w 400"/>
                  <a:gd name="T51" fmla="*/ 53 h 941"/>
                  <a:gd name="T52" fmla="*/ 3 w 400"/>
                  <a:gd name="T53" fmla="*/ 51 h 941"/>
                  <a:gd name="T54" fmla="*/ 6 w 400"/>
                  <a:gd name="T55" fmla="*/ 49 h 941"/>
                  <a:gd name="T56" fmla="*/ 7 w 400"/>
                  <a:gd name="T57" fmla="*/ 45 h 941"/>
                  <a:gd name="T58" fmla="*/ 10 w 400"/>
                  <a:gd name="T59" fmla="*/ 43 h 941"/>
                  <a:gd name="T60" fmla="*/ 12 w 400"/>
                  <a:gd name="T61" fmla="*/ 36 h 941"/>
                  <a:gd name="T62" fmla="*/ 13 w 400"/>
                  <a:gd name="T63" fmla="*/ 32 h 941"/>
                  <a:gd name="T64" fmla="*/ 13 w 400"/>
                  <a:gd name="T65" fmla="*/ 29 h 941"/>
                  <a:gd name="T66" fmla="*/ 13 w 400"/>
                  <a:gd name="T67" fmla="*/ 25 h 941"/>
                  <a:gd name="T68" fmla="*/ 11 w 400"/>
                  <a:gd name="T69" fmla="*/ 21 h 941"/>
                  <a:gd name="T70" fmla="*/ 7 w 400"/>
                  <a:gd name="T71" fmla="*/ 18 h 941"/>
                  <a:gd name="T72" fmla="*/ 3 w 400"/>
                  <a:gd name="T73" fmla="*/ 12 h 941"/>
                  <a:gd name="T74" fmla="*/ 1 w 400"/>
                  <a:gd name="T75" fmla="*/ 6 h 9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0"/>
                  <a:gd name="T115" fmla="*/ 0 h 941"/>
                  <a:gd name="T116" fmla="*/ 400 w 400"/>
                  <a:gd name="T117" fmla="*/ 941 h 9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0" h="941">
                    <a:moveTo>
                      <a:pt x="10" y="86"/>
                    </a:moveTo>
                    <a:lnTo>
                      <a:pt x="0" y="46"/>
                    </a:lnTo>
                    <a:lnTo>
                      <a:pt x="40" y="0"/>
                    </a:lnTo>
                    <a:lnTo>
                      <a:pt x="93" y="3"/>
                    </a:lnTo>
                    <a:lnTo>
                      <a:pt x="131" y="21"/>
                    </a:lnTo>
                    <a:lnTo>
                      <a:pt x="175" y="79"/>
                    </a:lnTo>
                    <a:lnTo>
                      <a:pt x="207" y="196"/>
                    </a:lnTo>
                    <a:lnTo>
                      <a:pt x="251" y="301"/>
                    </a:lnTo>
                    <a:lnTo>
                      <a:pt x="290" y="398"/>
                    </a:lnTo>
                    <a:lnTo>
                      <a:pt x="290" y="451"/>
                    </a:lnTo>
                    <a:lnTo>
                      <a:pt x="290" y="493"/>
                    </a:lnTo>
                    <a:lnTo>
                      <a:pt x="269" y="547"/>
                    </a:lnTo>
                    <a:lnTo>
                      <a:pt x="214" y="654"/>
                    </a:lnTo>
                    <a:lnTo>
                      <a:pt x="182" y="748"/>
                    </a:lnTo>
                    <a:lnTo>
                      <a:pt x="171" y="784"/>
                    </a:lnTo>
                    <a:lnTo>
                      <a:pt x="196" y="812"/>
                    </a:lnTo>
                    <a:lnTo>
                      <a:pt x="269" y="833"/>
                    </a:lnTo>
                    <a:lnTo>
                      <a:pt x="359" y="854"/>
                    </a:lnTo>
                    <a:lnTo>
                      <a:pt x="400" y="877"/>
                    </a:lnTo>
                    <a:lnTo>
                      <a:pt x="359" y="913"/>
                    </a:lnTo>
                    <a:lnTo>
                      <a:pt x="279" y="941"/>
                    </a:lnTo>
                    <a:lnTo>
                      <a:pt x="240" y="931"/>
                    </a:lnTo>
                    <a:lnTo>
                      <a:pt x="207" y="888"/>
                    </a:lnTo>
                    <a:lnTo>
                      <a:pt x="152" y="854"/>
                    </a:lnTo>
                    <a:lnTo>
                      <a:pt x="106" y="854"/>
                    </a:lnTo>
                    <a:lnTo>
                      <a:pt x="76" y="847"/>
                    </a:lnTo>
                    <a:lnTo>
                      <a:pt x="62" y="812"/>
                    </a:lnTo>
                    <a:lnTo>
                      <a:pt x="83" y="773"/>
                    </a:lnTo>
                    <a:lnTo>
                      <a:pt x="120" y="720"/>
                    </a:lnTo>
                    <a:lnTo>
                      <a:pt x="152" y="676"/>
                    </a:lnTo>
                    <a:lnTo>
                      <a:pt x="192" y="570"/>
                    </a:lnTo>
                    <a:lnTo>
                      <a:pt x="207" y="504"/>
                    </a:lnTo>
                    <a:lnTo>
                      <a:pt x="214" y="451"/>
                    </a:lnTo>
                    <a:lnTo>
                      <a:pt x="203" y="398"/>
                    </a:lnTo>
                    <a:lnTo>
                      <a:pt x="171" y="336"/>
                    </a:lnTo>
                    <a:lnTo>
                      <a:pt x="116" y="279"/>
                    </a:lnTo>
                    <a:lnTo>
                      <a:pt x="62" y="186"/>
                    </a:lnTo>
                    <a:lnTo>
                      <a:pt x="10" y="8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6" name="Freeform 1091"/>
              <p:cNvSpPr>
                <a:spLocks/>
              </p:cNvSpPr>
              <p:nvPr/>
            </p:nvSpPr>
            <p:spPr bwMode="auto">
              <a:xfrm>
                <a:off x="3118" y="2372"/>
                <a:ext cx="141" cy="491"/>
              </a:xfrm>
              <a:custGeom>
                <a:avLst/>
                <a:gdLst>
                  <a:gd name="T0" fmla="*/ 7 w 281"/>
                  <a:gd name="T1" fmla="*/ 15 h 982"/>
                  <a:gd name="T2" fmla="*/ 10 w 281"/>
                  <a:gd name="T3" fmla="*/ 7 h 982"/>
                  <a:gd name="T4" fmla="*/ 11 w 281"/>
                  <a:gd name="T5" fmla="*/ 2 h 982"/>
                  <a:gd name="T6" fmla="*/ 13 w 281"/>
                  <a:gd name="T7" fmla="*/ 0 h 982"/>
                  <a:gd name="T8" fmla="*/ 16 w 281"/>
                  <a:gd name="T9" fmla="*/ 1 h 982"/>
                  <a:gd name="T10" fmla="*/ 18 w 281"/>
                  <a:gd name="T11" fmla="*/ 4 h 982"/>
                  <a:gd name="T12" fmla="*/ 17 w 281"/>
                  <a:gd name="T13" fmla="*/ 8 h 982"/>
                  <a:gd name="T14" fmla="*/ 15 w 281"/>
                  <a:gd name="T15" fmla="*/ 15 h 982"/>
                  <a:gd name="T16" fmla="*/ 13 w 281"/>
                  <a:gd name="T17" fmla="*/ 24 h 982"/>
                  <a:gd name="T18" fmla="*/ 12 w 281"/>
                  <a:gd name="T19" fmla="*/ 30 h 982"/>
                  <a:gd name="T20" fmla="*/ 12 w 281"/>
                  <a:gd name="T21" fmla="*/ 38 h 982"/>
                  <a:gd name="T22" fmla="*/ 13 w 281"/>
                  <a:gd name="T23" fmla="*/ 45 h 982"/>
                  <a:gd name="T24" fmla="*/ 14 w 281"/>
                  <a:gd name="T25" fmla="*/ 51 h 982"/>
                  <a:gd name="T26" fmla="*/ 15 w 281"/>
                  <a:gd name="T27" fmla="*/ 53 h 982"/>
                  <a:gd name="T28" fmla="*/ 14 w 281"/>
                  <a:gd name="T29" fmla="*/ 54 h 982"/>
                  <a:gd name="T30" fmla="*/ 11 w 281"/>
                  <a:gd name="T31" fmla="*/ 56 h 982"/>
                  <a:gd name="T32" fmla="*/ 8 w 281"/>
                  <a:gd name="T33" fmla="*/ 59 h 982"/>
                  <a:gd name="T34" fmla="*/ 7 w 281"/>
                  <a:gd name="T35" fmla="*/ 61 h 982"/>
                  <a:gd name="T36" fmla="*/ 5 w 281"/>
                  <a:gd name="T37" fmla="*/ 61 h 982"/>
                  <a:gd name="T38" fmla="*/ 0 w 281"/>
                  <a:gd name="T39" fmla="*/ 60 h 982"/>
                  <a:gd name="T40" fmla="*/ 1 w 281"/>
                  <a:gd name="T41" fmla="*/ 58 h 982"/>
                  <a:gd name="T42" fmla="*/ 3 w 281"/>
                  <a:gd name="T43" fmla="*/ 56 h 982"/>
                  <a:gd name="T44" fmla="*/ 8 w 281"/>
                  <a:gd name="T45" fmla="*/ 53 h 982"/>
                  <a:gd name="T46" fmla="*/ 10 w 281"/>
                  <a:gd name="T47" fmla="*/ 51 h 982"/>
                  <a:gd name="T48" fmla="*/ 11 w 281"/>
                  <a:gd name="T49" fmla="*/ 49 h 982"/>
                  <a:gd name="T50" fmla="*/ 11 w 281"/>
                  <a:gd name="T51" fmla="*/ 45 h 982"/>
                  <a:gd name="T52" fmla="*/ 10 w 281"/>
                  <a:gd name="T53" fmla="*/ 38 h 982"/>
                  <a:gd name="T54" fmla="*/ 8 w 281"/>
                  <a:gd name="T55" fmla="*/ 31 h 982"/>
                  <a:gd name="T56" fmla="*/ 7 w 281"/>
                  <a:gd name="T57" fmla="*/ 26 h 982"/>
                  <a:gd name="T58" fmla="*/ 7 w 281"/>
                  <a:gd name="T59" fmla="*/ 21 h 982"/>
                  <a:gd name="T60" fmla="*/ 7 w 281"/>
                  <a:gd name="T61" fmla="*/ 15 h 9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1"/>
                  <a:gd name="T94" fmla="*/ 0 h 982"/>
                  <a:gd name="T95" fmla="*/ 281 w 281"/>
                  <a:gd name="T96" fmla="*/ 982 h 9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1" h="982">
                    <a:moveTo>
                      <a:pt x="111" y="243"/>
                    </a:moveTo>
                    <a:lnTo>
                      <a:pt x="145" y="108"/>
                    </a:lnTo>
                    <a:lnTo>
                      <a:pt x="166" y="22"/>
                    </a:lnTo>
                    <a:lnTo>
                      <a:pt x="203" y="0"/>
                    </a:lnTo>
                    <a:lnTo>
                      <a:pt x="255" y="7"/>
                    </a:lnTo>
                    <a:lnTo>
                      <a:pt x="281" y="60"/>
                    </a:lnTo>
                    <a:lnTo>
                      <a:pt x="258" y="126"/>
                    </a:lnTo>
                    <a:lnTo>
                      <a:pt x="234" y="243"/>
                    </a:lnTo>
                    <a:lnTo>
                      <a:pt x="200" y="375"/>
                    </a:lnTo>
                    <a:lnTo>
                      <a:pt x="189" y="468"/>
                    </a:lnTo>
                    <a:lnTo>
                      <a:pt x="189" y="597"/>
                    </a:lnTo>
                    <a:lnTo>
                      <a:pt x="203" y="705"/>
                    </a:lnTo>
                    <a:lnTo>
                      <a:pt x="214" y="807"/>
                    </a:lnTo>
                    <a:lnTo>
                      <a:pt x="226" y="839"/>
                    </a:lnTo>
                    <a:lnTo>
                      <a:pt x="211" y="860"/>
                    </a:lnTo>
                    <a:lnTo>
                      <a:pt x="166" y="882"/>
                    </a:lnTo>
                    <a:lnTo>
                      <a:pt x="126" y="929"/>
                    </a:lnTo>
                    <a:lnTo>
                      <a:pt x="104" y="979"/>
                    </a:lnTo>
                    <a:lnTo>
                      <a:pt x="67" y="982"/>
                    </a:lnTo>
                    <a:lnTo>
                      <a:pt x="0" y="951"/>
                    </a:lnTo>
                    <a:lnTo>
                      <a:pt x="11" y="919"/>
                    </a:lnTo>
                    <a:lnTo>
                      <a:pt x="48" y="894"/>
                    </a:lnTo>
                    <a:lnTo>
                      <a:pt x="115" y="839"/>
                    </a:lnTo>
                    <a:lnTo>
                      <a:pt x="149" y="811"/>
                    </a:lnTo>
                    <a:lnTo>
                      <a:pt x="166" y="775"/>
                    </a:lnTo>
                    <a:lnTo>
                      <a:pt x="166" y="705"/>
                    </a:lnTo>
                    <a:lnTo>
                      <a:pt x="145" y="593"/>
                    </a:lnTo>
                    <a:lnTo>
                      <a:pt x="122" y="494"/>
                    </a:lnTo>
                    <a:lnTo>
                      <a:pt x="111" y="404"/>
                    </a:lnTo>
                    <a:lnTo>
                      <a:pt x="104" y="333"/>
                    </a:lnTo>
                    <a:lnTo>
                      <a:pt x="111" y="24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0" name="Group 1092"/>
          <p:cNvGrpSpPr>
            <a:grpSpLocks/>
          </p:cNvGrpSpPr>
          <p:nvPr/>
        </p:nvGrpSpPr>
        <p:grpSpPr bwMode="auto">
          <a:xfrm>
            <a:off x="1038225" y="3636963"/>
            <a:ext cx="1468438" cy="1839912"/>
            <a:chOff x="654" y="2291"/>
            <a:chExt cx="925" cy="1159"/>
          </a:xfrm>
        </p:grpSpPr>
        <p:sp>
          <p:nvSpPr>
            <p:cNvPr id="25608" name="Rectangle 1093"/>
            <p:cNvSpPr>
              <a:spLocks noChangeArrowheads="1"/>
            </p:cNvSpPr>
            <p:nvPr/>
          </p:nvSpPr>
          <p:spPr bwMode="auto">
            <a:xfrm>
              <a:off x="1012" y="2291"/>
              <a:ext cx="567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09" name="Freeform 1094"/>
            <p:cNvSpPr>
              <a:spLocks/>
            </p:cNvSpPr>
            <p:nvPr/>
          </p:nvSpPr>
          <p:spPr bwMode="auto">
            <a:xfrm>
              <a:off x="654" y="2621"/>
              <a:ext cx="924" cy="575"/>
            </a:xfrm>
            <a:custGeom>
              <a:avLst/>
              <a:gdLst>
                <a:gd name="T0" fmla="*/ 45 w 1850"/>
                <a:gd name="T1" fmla="*/ 0 h 1149"/>
                <a:gd name="T2" fmla="*/ 115 w 1850"/>
                <a:gd name="T3" fmla="*/ 0 h 1149"/>
                <a:gd name="T4" fmla="*/ 76 w 1850"/>
                <a:gd name="T5" fmla="*/ 72 h 1149"/>
                <a:gd name="T6" fmla="*/ 0 w 1850"/>
                <a:gd name="T7" fmla="*/ 72 h 1149"/>
                <a:gd name="T8" fmla="*/ 45 w 1850"/>
                <a:gd name="T9" fmla="*/ 0 h 1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0"/>
                <a:gd name="T16" fmla="*/ 0 h 1149"/>
                <a:gd name="T17" fmla="*/ 1850 w 1850"/>
                <a:gd name="T18" fmla="*/ 1149 h 1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0" h="1149">
                  <a:moveTo>
                    <a:pt x="722" y="0"/>
                  </a:moveTo>
                  <a:lnTo>
                    <a:pt x="1850" y="0"/>
                  </a:lnTo>
                  <a:lnTo>
                    <a:pt x="1221" y="1149"/>
                  </a:lnTo>
                  <a:lnTo>
                    <a:pt x="0" y="1149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0" name="Oval 1095"/>
            <p:cNvSpPr>
              <a:spLocks noChangeArrowheads="1"/>
            </p:cNvSpPr>
            <p:nvPr/>
          </p:nvSpPr>
          <p:spPr bwMode="auto">
            <a:xfrm>
              <a:off x="1190" y="2398"/>
              <a:ext cx="165" cy="1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1" name="Freeform 1096"/>
            <p:cNvSpPr>
              <a:spLocks/>
            </p:cNvSpPr>
            <p:nvPr/>
          </p:nvSpPr>
          <p:spPr bwMode="auto">
            <a:xfrm>
              <a:off x="755" y="2570"/>
              <a:ext cx="731" cy="516"/>
            </a:xfrm>
            <a:custGeom>
              <a:avLst/>
              <a:gdLst>
                <a:gd name="T0" fmla="*/ 39 w 1463"/>
                <a:gd name="T1" fmla="*/ 6 h 1032"/>
                <a:gd name="T2" fmla="*/ 48 w 1463"/>
                <a:gd name="T3" fmla="*/ 2 h 1032"/>
                <a:gd name="T4" fmla="*/ 54 w 1463"/>
                <a:gd name="T5" fmla="*/ 1 h 1032"/>
                <a:gd name="T6" fmla="*/ 59 w 1463"/>
                <a:gd name="T7" fmla="*/ 1 h 1032"/>
                <a:gd name="T8" fmla="*/ 66 w 1463"/>
                <a:gd name="T9" fmla="*/ 0 h 1032"/>
                <a:gd name="T10" fmla="*/ 72 w 1463"/>
                <a:gd name="T11" fmla="*/ 1 h 1032"/>
                <a:gd name="T12" fmla="*/ 76 w 1463"/>
                <a:gd name="T13" fmla="*/ 2 h 1032"/>
                <a:gd name="T14" fmla="*/ 81 w 1463"/>
                <a:gd name="T15" fmla="*/ 5 h 1032"/>
                <a:gd name="T16" fmla="*/ 86 w 1463"/>
                <a:gd name="T17" fmla="*/ 8 h 1032"/>
                <a:gd name="T18" fmla="*/ 91 w 1463"/>
                <a:gd name="T19" fmla="*/ 14 h 1032"/>
                <a:gd name="T20" fmla="*/ 62 w 1463"/>
                <a:gd name="T21" fmla="*/ 65 h 1032"/>
                <a:gd name="T22" fmla="*/ 0 w 1463"/>
                <a:gd name="T23" fmla="*/ 65 h 1032"/>
                <a:gd name="T24" fmla="*/ 39 w 1463"/>
                <a:gd name="T25" fmla="*/ 6 h 10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3"/>
                <a:gd name="T40" fmla="*/ 0 h 1032"/>
                <a:gd name="T41" fmla="*/ 1463 w 1463"/>
                <a:gd name="T42" fmla="*/ 1032 h 10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3" h="1032">
                  <a:moveTo>
                    <a:pt x="629" y="104"/>
                  </a:moveTo>
                  <a:lnTo>
                    <a:pt x="770" y="37"/>
                  </a:lnTo>
                  <a:lnTo>
                    <a:pt x="867" y="11"/>
                  </a:lnTo>
                  <a:lnTo>
                    <a:pt x="956" y="2"/>
                  </a:lnTo>
                  <a:lnTo>
                    <a:pt x="1059" y="0"/>
                  </a:lnTo>
                  <a:lnTo>
                    <a:pt x="1156" y="17"/>
                  </a:lnTo>
                  <a:lnTo>
                    <a:pt x="1230" y="37"/>
                  </a:lnTo>
                  <a:lnTo>
                    <a:pt x="1305" y="84"/>
                  </a:lnTo>
                  <a:lnTo>
                    <a:pt x="1389" y="141"/>
                  </a:lnTo>
                  <a:lnTo>
                    <a:pt x="1463" y="234"/>
                  </a:lnTo>
                  <a:lnTo>
                    <a:pt x="999" y="1032"/>
                  </a:lnTo>
                  <a:lnTo>
                    <a:pt x="0" y="1032"/>
                  </a:lnTo>
                  <a:lnTo>
                    <a:pt x="629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2" name="Freeform 1097"/>
            <p:cNvSpPr>
              <a:spLocks/>
            </p:cNvSpPr>
            <p:nvPr/>
          </p:nvSpPr>
          <p:spPr bwMode="auto">
            <a:xfrm>
              <a:off x="654" y="2931"/>
              <a:ext cx="609" cy="519"/>
            </a:xfrm>
            <a:custGeom>
              <a:avLst/>
              <a:gdLst>
                <a:gd name="T0" fmla="*/ 0 w 1218"/>
                <a:gd name="T1" fmla="*/ 0 h 1039"/>
                <a:gd name="T2" fmla="*/ 0 w 1218"/>
                <a:gd name="T3" fmla="*/ 64 h 1039"/>
                <a:gd name="T4" fmla="*/ 10 w 1218"/>
                <a:gd name="T5" fmla="*/ 64 h 1039"/>
                <a:gd name="T6" fmla="*/ 10 w 1218"/>
                <a:gd name="T7" fmla="*/ 38 h 1039"/>
                <a:gd name="T8" fmla="*/ 67 w 1218"/>
                <a:gd name="T9" fmla="*/ 38 h 1039"/>
                <a:gd name="T10" fmla="*/ 67 w 1218"/>
                <a:gd name="T11" fmla="*/ 64 h 1039"/>
                <a:gd name="T12" fmla="*/ 76 w 1218"/>
                <a:gd name="T13" fmla="*/ 64 h 1039"/>
                <a:gd name="T14" fmla="*/ 76 w 1218"/>
                <a:gd name="T15" fmla="*/ 0 h 1039"/>
                <a:gd name="T16" fmla="*/ 62 w 1218"/>
                <a:gd name="T17" fmla="*/ 0 h 1039"/>
                <a:gd name="T18" fmla="*/ 0 w 1218"/>
                <a:gd name="T19" fmla="*/ 0 h 10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8"/>
                <a:gd name="T31" fmla="*/ 0 h 1039"/>
                <a:gd name="T32" fmla="*/ 1218 w 1218"/>
                <a:gd name="T33" fmla="*/ 1039 h 10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8" h="1039">
                  <a:moveTo>
                    <a:pt x="0" y="0"/>
                  </a:moveTo>
                  <a:lnTo>
                    <a:pt x="0" y="1039"/>
                  </a:lnTo>
                  <a:lnTo>
                    <a:pt x="149" y="1039"/>
                  </a:lnTo>
                  <a:lnTo>
                    <a:pt x="149" y="612"/>
                  </a:lnTo>
                  <a:lnTo>
                    <a:pt x="1071" y="611"/>
                  </a:lnTo>
                  <a:lnTo>
                    <a:pt x="1071" y="1039"/>
                  </a:lnTo>
                  <a:lnTo>
                    <a:pt x="1218" y="1039"/>
                  </a:lnTo>
                  <a:lnTo>
                    <a:pt x="1218" y="0"/>
                  </a:lnTo>
                  <a:lnTo>
                    <a:pt x="1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B092-10CB-4CCD-836D-423DE0A2AAAF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6259" name="Object 3"/>
          <p:cNvGraphicFramePr>
            <a:graphicFrameLocks noChangeAspect="1"/>
          </p:cNvGraphicFramePr>
          <p:nvPr/>
        </p:nvGraphicFramePr>
        <p:xfrm>
          <a:off x="5334000" y="2667000"/>
          <a:ext cx="171767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0" name="多媒體項目" r:id="rId4" imgW="2712960" imgH="4002480" progId="">
                  <p:embed/>
                </p:oleObj>
              </mc:Choice>
              <mc:Fallback>
                <p:oleObj name="多媒體項目" r:id="rId4" imgW="2712960" imgH="4002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717675" cy="2535238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86000" y="1828800"/>
          <a:ext cx="3159125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1" name="多媒體項目" r:id="rId6" imgW="1441800" imgH="1185480" progId="">
                  <p:embed/>
                </p:oleObj>
              </mc:Choice>
              <mc:Fallback>
                <p:oleObj name="多媒體項目" r:id="rId6" imgW="1441800" imgH="1185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3159125" cy="259556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10400" y="1905000"/>
            <a:ext cx="1784350" cy="1143000"/>
            <a:chOff x="4416" y="1200"/>
            <a:chExt cx="1124" cy="720"/>
          </a:xfrm>
        </p:grpSpPr>
        <p:sp>
          <p:nvSpPr>
            <p:cNvPr id="26646" name="AutoShape 6"/>
            <p:cNvSpPr>
              <a:spLocks noChangeArrowheads="1"/>
            </p:cNvSpPr>
            <p:nvPr/>
          </p:nvSpPr>
          <p:spPr bwMode="auto">
            <a:xfrm>
              <a:off x="4416" y="1200"/>
              <a:ext cx="1104" cy="720"/>
            </a:xfrm>
            <a:prstGeom prst="wedgeEllipseCallout">
              <a:avLst>
                <a:gd name="adj1" fmla="val -88227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4416" y="1440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咦？是水管嗎？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19400" y="3124200"/>
            <a:ext cx="1160463" cy="1905000"/>
            <a:chOff x="1776" y="1968"/>
            <a:chExt cx="731" cy="1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72" y="2160"/>
              <a:ext cx="635" cy="1008"/>
              <a:chOff x="380" y="2933"/>
              <a:chExt cx="635" cy="912"/>
            </a:xfrm>
          </p:grpSpPr>
          <p:sp>
            <p:nvSpPr>
              <p:cNvPr id="26640" name="Freeform 10"/>
              <p:cNvSpPr>
                <a:spLocks/>
              </p:cNvSpPr>
              <p:nvPr/>
            </p:nvSpPr>
            <p:spPr bwMode="auto">
              <a:xfrm>
                <a:off x="447" y="2933"/>
                <a:ext cx="240" cy="235"/>
              </a:xfrm>
              <a:custGeom>
                <a:avLst/>
                <a:gdLst>
                  <a:gd name="T0" fmla="*/ 159 w 240"/>
                  <a:gd name="T1" fmla="*/ 61 h 235"/>
                  <a:gd name="T2" fmla="*/ 146 w 240"/>
                  <a:gd name="T3" fmla="*/ 36 h 235"/>
                  <a:gd name="T4" fmla="*/ 129 w 240"/>
                  <a:gd name="T5" fmla="*/ 18 h 235"/>
                  <a:gd name="T6" fmla="*/ 109 w 240"/>
                  <a:gd name="T7" fmla="*/ 6 h 235"/>
                  <a:gd name="T8" fmla="*/ 88 w 240"/>
                  <a:gd name="T9" fmla="*/ 0 h 235"/>
                  <a:gd name="T10" fmla="*/ 67 w 240"/>
                  <a:gd name="T11" fmla="*/ 0 h 235"/>
                  <a:gd name="T12" fmla="*/ 49 w 240"/>
                  <a:gd name="T13" fmla="*/ 6 h 235"/>
                  <a:gd name="T14" fmla="*/ 35 w 240"/>
                  <a:gd name="T15" fmla="*/ 13 h 235"/>
                  <a:gd name="T16" fmla="*/ 21 w 240"/>
                  <a:gd name="T17" fmla="*/ 25 h 235"/>
                  <a:gd name="T18" fmla="*/ 11 w 240"/>
                  <a:gd name="T19" fmla="*/ 43 h 235"/>
                  <a:gd name="T20" fmla="*/ 4 w 240"/>
                  <a:gd name="T21" fmla="*/ 66 h 235"/>
                  <a:gd name="T22" fmla="*/ 0 w 240"/>
                  <a:gd name="T23" fmla="*/ 86 h 235"/>
                  <a:gd name="T24" fmla="*/ 2 w 240"/>
                  <a:gd name="T25" fmla="*/ 116 h 235"/>
                  <a:gd name="T26" fmla="*/ 9 w 240"/>
                  <a:gd name="T27" fmla="*/ 145 h 235"/>
                  <a:gd name="T28" fmla="*/ 21 w 240"/>
                  <a:gd name="T29" fmla="*/ 171 h 235"/>
                  <a:gd name="T30" fmla="*/ 34 w 240"/>
                  <a:gd name="T31" fmla="*/ 193 h 235"/>
                  <a:gd name="T32" fmla="*/ 56 w 240"/>
                  <a:gd name="T33" fmla="*/ 218 h 235"/>
                  <a:gd name="T34" fmla="*/ 79 w 240"/>
                  <a:gd name="T35" fmla="*/ 230 h 235"/>
                  <a:gd name="T36" fmla="*/ 102 w 240"/>
                  <a:gd name="T37" fmla="*/ 235 h 235"/>
                  <a:gd name="T38" fmla="*/ 122 w 240"/>
                  <a:gd name="T39" fmla="*/ 234 h 235"/>
                  <a:gd name="T40" fmla="*/ 138 w 240"/>
                  <a:gd name="T41" fmla="*/ 230 h 235"/>
                  <a:gd name="T42" fmla="*/ 154 w 240"/>
                  <a:gd name="T43" fmla="*/ 219 h 235"/>
                  <a:gd name="T44" fmla="*/ 166 w 240"/>
                  <a:gd name="T45" fmla="*/ 209 h 235"/>
                  <a:gd name="T46" fmla="*/ 175 w 240"/>
                  <a:gd name="T47" fmla="*/ 193 h 235"/>
                  <a:gd name="T48" fmla="*/ 180 w 240"/>
                  <a:gd name="T49" fmla="*/ 179 h 235"/>
                  <a:gd name="T50" fmla="*/ 182 w 240"/>
                  <a:gd name="T51" fmla="*/ 154 h 235"/>
                  <a:gd name="T52" fmla="*/ 178 w 240"/>
                  <a:gd name="T53" fmla="*/ 134 h 235"/>
                  <a:gd name="T54" fmla="*/ 176 w 240"/>
                  <a:gd name="T55" fmla="*/ 114 h 235"/>
                  <a:gd name="T56" fmla="*/ 171 w 240"/>
                  <a:gd name="T57" fmla="*/ 97 h 235"/>
                  <a:gd name="T58" fmla="*/ 169 w 240"/>
                  <a:gd name="T59" fmla="*/ 82 h 235"/>
                  <a:gd name="T60" fmla="*/ 217 w 240"/>
                  <a:gd name="T61" fmla="*/ 63 h 235"/>
                  <a:gd name="T62" fmla="*/ 238 w 240"/>
                  <a:gd name="T63" fmla="*/ 45 h 235"/>
                  <a:gd name="T64" fmla="*/ 240 w 240"/>
                  <a:gd name="T65" fmla="*/ 33 h 235"/>
                  <a:gd name="T66" fmla="*/ 238 w 240"/>
                  <a:gd name="T67" fmla="*/ 22 h 235"/>
                  <a:gd name="T68" fmla="*/ 226 w 240"/>
                  <a:gd name="T69" fmla="*/ 17 h 235"/>
                  <a:gd name="T70" fmla="*/ 212 w 240"/>
                  <a:gd name="T71" fmla="*/ 20 h 235"/>
                  <a:gd name="T72" fmla="*/ 198 w 240"/>
                  <a:gd name="T73" fmla="*/ 33 h 235"/>
                  <a:gd name="T74" fmla="*/ 184 w 240"/>
                  <a:gd name="T75" fmla="*/ 47 h 235"/>
                  <a:gd name="T76" fmla="*/ 159 w 240"/>
                  <a:gd name="T77" fmla="*/ 61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0"/>
                  <a:gd name="T118" fmla="*/ 0 h 235"/>
                  <a:gd name="T119" fmla="*/ 240 w 240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0" h="235">
                    <a:moveTo>
                      <a:pt x="159" y="61"/>
                    </a:moveTo>
                    <a:lnTo>
                      <a:pt x="146" y="36"/>
                    </a:lnTo>
                    <a:lnTo>
                      <a:pt x="129" y="18"/>
                    </a:lnTo>
                    <a:lnTo>
                      <a:pt x="109" y="6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1" y="25"/>
                    </a:lnTo>
                    <a:lnTo>
                      <a:pt x="11" y="43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2" y="116"/>
                    </a:lnTo>
                    <a:lnTo>
                      <a:pt x="9" y="145"/>
                    </a:lnTo>
                    <a:lnTo>
                      <a:pt x="21" y="171"/>
                    </a:lnTo>
                    <a:lnTo>
                      <a:pt x="34" y="193"/>
                    </a:lnTo>
                    <a:lnTo>
                      <a:pt x="56" y="218"/>
                    </a:lnTo>
                    <a:lnTo>
                      <a:pt x="79" y="230"/>
                    </a:lnTo>
                    <a:lnTo>
                      <a:pt x="102" y="235"/>
                    </a:lnTo>
                    <a:lnTo>
                      <a:pt x="122" y="234"/>
                    </a:lnTo>
                    <a:lnTo>
                      <a:pt x="138" y="230"/>
                    </a:lnTo>
                    <a:lnTo>
                      <a:pt x="154" y="219"/>
                    </a:lnTo>
                    <a:lnTo>
                      <a:pt x="166" y="209"/>
                    </a:lnTo>
                    <a:lnTo>
                      <a:pt x="175" y="193"/>
                    </a:lnTo>
                    <a:lnTo>
                      <a:pt x="180" y="179"/>
                    </a:lnTo>
                    <a:lnTo>
                      <a:pt x="182" y="154"/>
                    </a:lnTo>
                    <a:lnTo>
                      <a:pt x="178" y="134"/>
                    </a:lnTo>
                    <a:lnTo>
                      <a:pt x="176" y="114"/>
                    </a:lnTo>
                    <a:lnTo>
                      <a:pt x="171" y="97"/>
                    </a:lnTo>
                    <a:lnTo>
                      <a:pt x="169" y="82"/>
                    </a:lnTo>
                    <a:lnTo>
                      <a:pt x="217" y="63"/>
                    </a:lnTo>
                    <a:lnTo>
                      <a:pt x="238" y="45"/>
                    </a:lnTo>
                    <a:lnTo>
                      <a:pt x="240" y="33"/>
                    </a:lnTo>
                    <a:lnTo>
                      <a:pt x="238" y="22"/>
                    </a:lnTo>
                    <a:lnTo>
                      <a:pt x="226" y="17"/>
                    </a:lnTo>
                    <a:lnTo>
                      <a:pt x="212" y="20"/>
                    </a:lnTo>
                    <a:lnTo>
                      <a:pt x="198" y="33"/>
                    </a:lnTo>
                    <a:lnTo>
                      <a:pt x="184" y="47"/>
                    </a:lnTo>
                    <a:lnTo>
                      <a:pt x="159" y="6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1" name="Freeform 11"/>
              <p:cNvSpPr>
                <a:spLocks/>
              </p:cNvSpPr>
              <p:nvPr/>
            </p:nvSpPr>
            <p:spPr bwMode="auto">
              <a:xfrm>
                <a:off x="380" y="3191"/>
                <a:ext cx="297" cy="307"/>
              </a:xfrm>
              <a:custGeom>
                <a:avLst/>
                <a:gdLst>
                  <a:gd name="T0" fmla="*/ 158 w 297"/>
                  <a:gd name="T1" fmla="*/ 21 h 307"/>
                  <a:gd name="T2" fmla="*/ 191 w 297"/>
                  <a:gd name="T3" fmla="*/ 5 h 307"/>
                  <a:gd name="T4" fmla="*/ 216 w 297"/>
                  <a:gd name="T5" fmla="*/ 0 h 307"/>
                  <a:gd name="T6" fmla="*/ 243 w 297"/>
                  <a:gd name="T7" fmla="*/ 0 h 307"/>
                  <a:gd name="T8" fmla="*/ 266 w 297"/>
                  <a:gd name="T9" fmla="*/ 9 h 307"/>
                  <a:gd name="T10" fmla="*/ 283 w 297"/>
                  <a:gd name="T11" fmla="*/ 21 h 307"/>
                  <a:gd name="T12" fmla="*/ 292 w 297"/>
                  <a:gd name="T13" fmla="*/ 41 h 307"/>
                  <a:gd name="T14" fmla="*/ 297 w 297"/>
                  <a:gd name="T15" fmla="*/ 55 h 307"/>
                  <a:gd name="T16" fmla="*/ 297 w 297"/>
                  <a:gd name="T17" fmla="*/ 76 h 307"/>
                  <a:gd name="T18" fmla="*/ 289 w 297"/>
                  <a:gd name="T19" fmla="*/ 99 h 307"/>
                  <a:gd name="T20" fmla="*/ 273 w 297"/>
                  <a:gd name="T21" fmla="*/ 115 h 307"/>
                  <a:gd name="T22" fmla="*/ 246 w 297"/>
                  <a:gd name="T23" fmla="*/ 133 h 307"/>
                  <a:gd name="T24" fmla="*/ 220 w 297"/>
                  <a:gd name="T25" fmla="*/ 145 h 307"/>
                  <a:gd name="T26" fmla="*/ 197 w 297"/>
                  <a:gd name="T27" fmla="*/ 154 h 307"/>
                  <a:gd name="T28" fmla="*/ 172 w 297"/>
                  <a:gd name="T29" fmla="*/ 168 h 307"/>
                  <a:gd name="T30" fmla="*/ 158 w 297"/>
                  <a:gd name="T31" fmla="*/ 184 h 307"/>
                  <a:gd name="T32" fmla="*/ 156 w 297"/>
                  <a:gd name="T33" fmla="*/ 204 h 307"/>
                  <a:gd name="T34" fmla="*/ 158 w 297"/>
                  <a:gd name="T35" fmla="*/ 229 h 307"/>
                  <a:gd name="T36" fmla="*/ 158 w 297"/>
                  <a:gd name="T37" fmla="*/ 255 h 307"/>
                  <a:gd name="T38" fmla="*/ 145 w 297"/>
                  <a:gd name="T39" fmla="*/ 277 h 307"/>
                  <a:gd name="T40" fmla="*/ 130 w 297"/>
                  <a:gd name="T41" fmla="*/ 293 h 307"/>
                  <a:gd name="T42" fmla="*/ 110 w 297"/>
                  <a:gd name="T43" fmla="*/ 303 h 307"/>
                  <a:gd name="T44" fmla="*/ 87 w 297"/>
                  <a:gd name="T45" fmla="*/ 307 h 307"/>
                  <a:gd name="T46" fmla="*/ 57 w 297"/>
                  <a:gd name="T47" fmla="*/ 307 h 307"/>
                  <a:gd name="T48" fmla="*/ 52 w 297"/>
                  <a:gd name="T49" fmla="*/ 307 h 307"/>
                  <a:gd name="T50" fmla="*/ 32 w 297"/>
                  <a:gd name="T51" fmla="*/ 298 h 307"/>
                  <a:gd name="T52" fmla="*/ 15 w 297"/>
                  <a:gd name="T53" fmla="*/ 280 h 307"/>
                  <a:gd name="T54" fmla="*/ 2 w 297"/>
                  <a:gd name="T55" fmla="*/ 255 h 307"/>
                  <a:gd name="T56" fmla="*/ 0 w 297"/>
                  <a:gd name="T57" fmla="*/ 234 h 307"/>
                  <a:gd name="T58" fmla="*/ 0 w 297"/>
                  <a:gd name="T59" fmla="*/ 199 h 307"/>
                  <a:gd name="T60" fmla="*/ 8 w 297"/>
                  <a:gd name="T61" fmla="*/ 167 h 307"/>
                  <a:gd name="T62" fmla="*/ 2 w 297"/>
                  <a:gd name="T63" fmla="*/ 168 h 307"/>
                  <a:gd name="T64" fmla="*/ 18 w 297"/>
                  <a:gd name="T65" fmla="*/ 144 h 307"/>
                  <a:gd name="T66" fmla="*/ 36 w 297"/>
                  <a:gd name="T67" fmla="*/ 122 h 307"/>
                  <a:gd name="T68" fmla="*/ 31 w 297"/>
                  <a:gd name="T69" fmla="*/ 124 h 307"/>
                  <a:gd name="T70" fmla="*/ 59 w 297"/>
                  <a:gd name="T71" fmla="*/ 99 h 307"/>
                  <a:gd name="T72" fmla="*/ 85 w 297"/>
                  <a:gd name="T73" fmla="*/ 76 h 307"/>
                  <a:gd name="T74" fmla="*/ 114 w 297"/>
                  <a:gd name="T75" fmla="*/ 57 h 307"/>
                  <a:gd name="T76" fmla="*/ 137 w 297"/>
                  <a:gd name="T77" fmla="*/ 41 h 307"/>
                  <a:gd name="T78" fmla="*/ 158 w 297"/>
                  <a:gd name="T79" fmla="*/ 21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7"/>
                  <a:gd name="T121" fmla="*/ 0 h 307"/>
                  <a:gd name="T122" fmla="*/ 297 w 297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7" h="307">
                    <a:moveTo>
                      <a:pt x="158" y="21"/>
                    </a:moveTo>
                    <a:lnTo>
                      <a:pt x="191" y="5"/>
                    </a:lnTo>
                    <a:lnTo>
                      <a:pt x="216" y="0"/>
                    </a:lnTo>
                    <a:lnTo>
                      <a:pt x="243" y="0"/>
                    </a:lnTo>
                    <a:lnTo>
                      <a:pt x="266" y="9"/>
                    </a:lnTo>
                    <a:lnTo>
                      <a:pt x="283" y="21"/>
                    </a:lnTo>
                    <a:lnTo>
                      <a:pt x="292" y="41"/>
                    </a:lnTo>
                    <a:lnTo>
                      <a:pt x="297" y="55"/>
                    </a:lnTo>
                    <a:lnTo>
                      <a:pt x="297" y="76"/>
                    </a:lnTo>
                    <a:lnTo>
                      <a:pt x="289" y="99"/>
                    </a:lnTo>
                    <a:lnTo>
                      <a:pt x="273" y="115"/>
                    </a:lnTo>
                    <a:lnTo>
                      <a:pt x="246" y="133"/>
                    </a:lnTo>
                    <a:lnTo>
                      <a:pt x="220" y="145"/>
                    </a:lnTo>
                    <a:lnTo>
                      <a:pt x="197" y="154"/>
                    </a:lnTo>
                    <a:lnTo>
                      <a:pt x="172" y="168"/>
                    </a:lnTo>
                    <a:lnTo>
                      <a:pt x="158" y="184"/>
                    </a:lnTo>
                    <a:lnTo>
                      <a:pt x="156" y="204"/>
                    </a:lnTo>
                    <a:lnTo>
                      <a:pt x="158" y="229"/>
                    </a:lnTo>
                    <a:lnTo>
                      <a:pt x="158" y="255"/>
                    </a:lnTo>
                    <a:lnTo>
                      <a:pt x="145" y="277"/>
                    </a:lnTo>
                    <a:lnTo>
                      <a:pt x="130" y="293"/>
                    </a:lnTo>
                    <a:lnTo>
                      <a:pt x="110" y="303"/>
                    </a:lnTo>
                    <a:lnTo>
                      <a:pt x="87" y="307"/>
                    </a:lnTo>
                    <a:lnTo>
                      <a:pt x="57" y="307"/>
                    </a:lnTo>
                    <a:lnTo>
                      <a:pt x="52" y="307"/>
                    </a:lnTo>
                    <a:lnTo>
                      <a:pt x="32" y="298"/>
                    </a:lnTo>
                    <a:lnTo>
                      <a:pt x="15" y="280"/>
                    </a:lnTo>
                    <a:lnTo>
                      <a:pt x="2" y="255"/>
                    </a:lnTo>
                    <a:lnTo>
                      <a:pt x="0" y="234"/>
                    </a:lnTo>
                    <a:lnTo>
                      <a:pt x="0" y="199"/>
                    </a:lnTo>
                    <a:lnTo>
                      <a:pt x="8" y="167"/>
                    </a:lnTo>
                    <a:lnTo>
                      <a:pt x="2" y="168"/>
                    </a:lnTo>
                    <a:lnTo>
                      <a:pt x="18" y="144"/>
                    </a:lnTo>
                    <a:lnTo>
                      <a:pt x="36" y="122"/>
                    </a:lnTo>
                    <a:lnTo>
                      <a:pt x="31" y="124"/>
                    </a:lnTo>
                    <a:lnTo>
                      <a:pt x="59" y="99"/>
                    </a:lnTo>
                    <a:lnTo>
                      <a:pt x="85" y="76"/>
                    </a:lnTo>
                    <a:lnTo>
                      <a:pt x="114" y="57"/>
                    </a:lnTo>
                    <a:lnTo>
                      <a:pt x="137" y="41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2" name="Freeform 12"/>
              <p:cNvSpPr>
                <a:spLocks/>
              </p:cNvSpPr>
              <p:nvPr/>
            </p:nvSpPr>
            <p:spPr bwMode="auto">
              <a:xfrm>
                <a:off x="452" y="3439"/>
                <a:ext cx="288" cy="400"/>
              </a:xfrm>
              <a:custGeom>
                <a:avLst/>
                <a:gdLst>
                  <a:gd name="T0" fmla="*/ 4 w 288"/>
                  <a:gd name="T1" fmla="*/ 19 h 400"/>
                  <a:gd name="T2" fmla="*/ 20 w 288"/>
                  <a:gd name="T3" fmla="*/ 2 h 400"/>
                  <a:gd name="T4" fmla="*/ 48 w 288"/>
                  <a:gd name="T5" fmla="*/ 0 h 400"/>
                  <a:gd name="T6" fmla="*/ 75 w 288"/>
                  <a:gd name="T7" fmla="*/ 11 h 400"/>
                  <a:gd name="T8" fmla="*/ 93 w 288"/>
                  <a:gd name="T9" fmla="*/ 32 h 400"/>
                  <a:gd name="T10" fmla="*/ 119 w 288"/>
                  <a:gd name="T11" fmla="*/ 65 h 400"/>
                  <a:gd name="T12" fmla="*/ 149 w 288"/>
                  <a:gd name="T13" fmla="*/ 110 h 400"/>
                  <a:gd name="T14" fmla="*/ 176 w 288"/>
                  <a:gd name="T15" fmla="*/ 147 h 400"/>
                  <a:gd name="T16" fmla="*/ 183 w 288"/>
                  <a:gd name="T17" fmla="*/ 158 h 400"/>
                  <a:gd name="T18" fmla="*/ 183 w 288"/>
                  <a:gd name="T19" fmla="*/ 175 h 400"/>
                  <a:gd name="T20" fmla="*/ 183 w 288"/>
                  <a:gd name="T21" fmla="*/ 193 h 400"/>
                  <a:gd name="T22" fmla="*/ 167 w 288"/>
                  <a:gd name="T23" fmla="*/ 234 h 400"/>
                  <a:gd name="T24" fmla="*/ 160 w 288"/>
                  <a:gd name="T25" fmla="*/ 273 h 400"/>
                  <a:gd name="T26" fmla="*/ 158 w 288"/>
                  <a:gd name="T27" fmla="*/ 278 h 400"/>
                  <a:gd name="T28" fmla="*/ 156 w 288"/>
                  <a:gd name="T29" fmla="*/ 306 h 400"/>
                  <a:gd name="T30" fmla="*/ 158 w 288"/>
                  <a:gd name="T31" fmla="*/ 333 h 400"/>
                  <a:gd name="T32" fmla="*/ 167 w 288"/>
                  <a:gd name="T33" fmla="*/ 347 h 400"/>
                  <a:gd name="T34" fmla="*/ 183 w 288"/>
                  <a:gd name="T35" fmla="*/ 356 h 400"/>
                  <a:gd name="T36" fmla="*/ 215 w 288"/>
                  <a:gd name="T37" fmla="*/ 342 h 400"/>
                  <a:gd name="T38" fmla="*/ 240 w 288"/>
                  <a:gd name="T39" fmla="*/ 319 h 400"/>
                  <a:gd name="T40" fmla="*/ 254 w 288"/>
                  <a:gd name="T41" fmla="*/ 306 h 400"/>
                  <a:gd name="T42" fmla="*/ 273 w 288"/>
                  <a:gd name="T43" fmla="*/ 310 h 400"/>
                  <a:gd name="T44" fmla="*/ 280 w 288"/>
                  <a:gd name="T45" fmla="*/ 327 h 400"/>
                  <a:gd name="T46" fmla="*/ 288 w 288"/>
                  <a:gd name="T47" fmla="*/ 356 h 400"/>
                  <a:gd name="T48" fmla="*/ 275 w 288"/>
                  <a:gd name="T49" fmla="*/ 366 h 400"/>
                  <a:gd name="T50" fmla="*/ 238 w 288"/>
                  <a:gd name="T51" fmla="*/ 381 h 400"/>
                  <a:gd name="T52" fmla="*/ 188 w 288"/>
                  <a:gd name="T53" fmla="*/ 386 h 400"/>
                  <a:gd name="T54" fmla="*/ 165 w 288"/>
                  <a:gd name="T55" fmla="*/ 393 h 400"/>
                  <a:gd name="T56" fmla="*/ 148 w 288"/>
                  <a:gd name="T57" fmla="*/ 400 h 400"/>
                  <a:gd name="T58" fmla="*/ 135 w 288"/>
                  <a:gd name="T59" fmla="*/ 395 h 400"/>
                  <a:gd name="T60" fmla="*/ 123 w 288"/>
                  <a:gd name="T61" fmla="*/ 386 h 400"/>
                  <a:gd name="T62" fmla="*/ 119 w 288"/>
                  <a:gd name="T63" fmla="*/ 366 h 400"/>
                  <a:gd name="T64" fmla="*/ 121 w 288"/>
                  <a:gd name="T65" fmla="*/ 345 h 400"/>
                  <a:gd name="T66" fmla="*/ 126 w 288"/>
                  <a:gd name="T67" fmla="*/ 320 h 400"/>
                  <a:gd name="T68" fmla="*/ 125 w 288"/>
                  <a:gd name="T69" fmla="*/ 288 h 400"/>
                  <a:gd name="T70" fmla="*/ 126 w 288"/>
                  <a:gd name="T71" fmla="*/ 255 h 400"/>
                  <a:gd name="T72" fmla="*/ 132 w 288"/>
                  <a:gd name="T73" fmla="*/ 212 h 400"/>
                  <a:gd name="T74" fmla="*/ 135 w 288"/>
                  <a:gd name="T75" fmla="*/ 184 h 400"/>
                  <a:gd name="T76" fmla="*/ 130 w 288"/>
                  <a:gd name="T77" fmla="*/ 166 h 400"/>
                  <a:gd name="T78" fmla="*/ 112 w 288"/>
                  <a:gd name="T79" fmla="*/ 143 h 400"/>
                  <a:gd name="T80" fmla="*/ 86 w 288"/>
                  <a:gd name="T81" fmla="*/ 120 h 400"/>
                  <a:gd name="T82" fmla="*/ 55 w 288"/>
                  <a:gd name="T83" fmla="*/ 101 h 400"/>
                  <a:gd name="T84" fmla="*/ 31 w 288"/>
                  <a:gd name="T85" fmla="*/ 80 h 400"/>
                  <a:gd name="T86" fmla="*/ 8 w 288"/>
                  <a:gd name="T87" fmla="*/ 55 h 400"/>
                  <a:gd name="T88" fmla="*/ 0 w 288"/>
                  <a:gd name="T89" fmla="*/ 37 h 400"/>
                  <a:gd name="T90" fmla="*/ 4 w 288"/>
                  <a:gd name="T91" fmla="*/ 19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8"/>
                  <a:gd name="T139" fmla="*/ 0 h 400"/>
                  <a:gd name="T140" fmla="*/ 288 w 288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8" h="400">
                    <a:moveTo>
                      <a:pt x="4" y="19"/>
                    </a:moveTo>
                    <a:lnTo>
                      <a:pt x="20" y="2"/>
                    </a:lnTo>
                    <a:lnTo>
                      <a:pt x="48" y="0"/>
                    </a:lnTo>
                    <a:lnTo>
                      <a:pt x="75" y="11"/>
                    </a:lnTo>
                    <a:lnTo>
                      <a:pt x="93" y="32"/>
                    </a:lnTo>
                    <a:lnTo>
                      <a:pt x="119" y="65"/>
                    </a:lnTo>
                    <a:lnTo>
                      <a:pt x="149" y="110"/>
                    </a:lnTo>
                    <a:lnTo>
                      <a:pt x="176" y="147"/>
                    </a:lnTo>
                    <a:lnTo>
                      <a:pt x="183" y="158"/>
                    </a:lnTo>
                    <a:lnTo>
                      <a:pt x="183" y="175"/>
                    </a:lnTo>
                    <a:lnTo>
                      <a:pt x="183" y="193"/>
                    </a:lnTo>
                    <a:lnTo>
                      <a:pt x="167" y="234"/>
                    </a:lnTo>
                    <a:lnTo>
                      <a:pt x="160" y="273"/>
                    </a:lnTo>
                    <a:lnTo>
                      <a:pt x="158" y="278"/>
                    </a:lnTo>
                    <a:lnTo>
                      <a:pt x="156" y="306"/>
                    </a:lnTo>
                    <a:lnTo>
                      <a:pt x="158" y="333"/>
                    </a:lnTo>
                    <a:lnTo>
                      <a:pt x="167" y="347"/>
                    </a:lnTo>
                    <a:lnTo>
                      <a:pt x="183" y="356"/>
                    </a:lnTo>
                    <a:lnTo>
                      <a:pt x="215" y="342"/>
                    </a:lnTo>
                    <a:lnTo>
                      <a:pt x="240" y="319"/>
                    </a:lnTo>
                    <a:lnTo>
                      <a:pt x="254" y="306"/>
                    </a:lnTo>
                    <a:lnTo>
                      <a:pt x="273" y="310"/>
                    </a:lnTo>
                    <a:lnTo>
                      <a:pt x="280" y="327"/>
                    </a:lnTo>
                    <a:lnTo>
                      <a:pt x="288" y="356"/>
                    </a:lnTo>
                    <a:lnTo>
                      <a:pt x="275" y="366"/>
                    </a:lnTo>
                    <a:lnTo>
                      <a:pt x="238" y="381"/>
                    </a:lnTo>
                    <a:lnTo>
                      <a:pt x="188" y="386"/>
                    </a:lnTo>
                    <a:lnTo>
                      <a:pt x="165" y="393"/>
                    </a:lnTo>
                    <a:lnTo>
                      <a:pt x="148" y="400"/>
                    </a:lnTo>
                    <a:lnTo>
                      <a:pt x="135" y="395"/>
                    </a:lnTo>
                    <a:lnTo>
                      <a:pt x="123" y="386"/>
                    </a:lnTo>
                    <a:lnTo>
                      <a:pt x="119" y="366"/>
                    </a:lnTo>
                    <a:lnTo>
                      <a:pt x="121" y="345"/>
                    </a:lnTo>
                    <a:lnTo>
                      <a:pt x="126" y="320"/>
                    </a:lnTo>
                    <a:lnTo>
                      <a:pt x="125" y="288"/>
                    </a:lnTo>
                    <a:lnTo>
                      <a:pt x="126" y="255"/>
                    </a:lnTo>
                    <a:lnTo>
                      <a:pt x="132" y="212"/>
                    </a:lnTo>
                    <a:lnTo>
                      <a:pt x="135" y="184"/>
                    </a:lnTo>
                    <a:lnTo>
                      <a:pt x="130" y="166"/>
                    </a:lnTo>
                    <a:lnTo>
                      <a:pt x="112" y="143"/>
                    </a:lnTo>
                    <a:lnTo>
                      <a:pt x="86" y="120"/>
                    </a:lnTo>
                    <a:lnTo>
                      <a:pt x="55" y="101"/>
                    </a:lnTo>
                    <a:lnTo>
                      <a:pt x="31" y="80"/>
                    </a:lnTo>
                    <a:lnTo>
                      <a:pt x="8" y="55"/>
                    </a:lnTo>
                    <a:lnTo>
                      <a:pt x="0" y="37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3" name="Freeform 13"/>
              <p:cNvSpPr>
                <a:spLocks/>
              </p:cNvSpPr>
              <p:nvPr/>
            </p:nvSpPr>
            <p:spPr bwMode="auto">
              <a:xfrm>
                <a:off x="400" y="3445"/>
                <a:ext cx="230" cy="400"/>
              </a:xfrm>
              <a:custGeom>
                <a:avLst/>
                <a:gdLst>
                  <a:gd name="T0" fmla="*/ 0 w 230"/>
                  <a:gd name="T1" fmla="*/ 16 h 400"/>
                  <a:gd name="T2" fmla="*/ 12 w 230"/>
                  <a:gd name="T3" fmla="*/ 4 h 400"/>
                  <a:gd name="T4" fmla="*/ 39 w 230"/>
                  <a:gd name="T5" fmla="*/ 0 h 400"/>
                  <a:gd name="T6" fmla="*/ 64 w 230"/>
                  <a:gd name="T7" fmla="*/ 12 h 400"/>
                  <a:gd name="T8" fmla="*/ 80 w 230"/>
                  <a:gd name="T9" fmla="*/ 41 h 400"/>
                  <a:gd name="T10" fmla="*/ 104 w 230"/>
                  <a:gd name="T11" fmla="*/ 85 h 400"/>
                  <a:gd name="T12" fmla="*/ 126 w 230"/>
                  <a:gd name="T13" fmla="*/ 124 h 400"/>
                  <a:gd name="T14" fmla="*/ 142 w 230"/>
                  <a:gd name="T15" fmla="*/ 154 h 400"/>
                  <a:gd name="T16" fmla="*/ 143 w 230"/>
                  <a:gd name="T17" fmla="*/ 173 h 400"/>
                  <a:gd name="T18" fmla="*/ 138 w 230"/>
                  <a:gd name="T19" fmla="*/ 193 h 400"/>
                  <a:gd name="T20" fmla="*/ 122 w 230"/>
                  <a:gd name="T21" fmla="*/ 241 h 400"/>
                  <a:gd name="T22" fmla="*/ 108 w 230"/>
                  <a:gd name="T23" fmla="*/ 281 h 400"/>
                  <a:gd name="T24" fmla="*/ 99 w 230"/>
                  <a:gd name="T25" fmla="*/ 304 h 400"/>
                  <a:gd name="T26" fmla="*/ 96 w 230"/>
                  <a:gd name="T27" fmla="*/ 333 h 400"/>
                  <a:gd name="T28" fmla="*/ 99 w 230"/>
                  <a:gd name="T29" fmla="*/ 349 h 400"/>
                  <a:gd name="T30" fmla="*/ 110 w 230"/>
                  <a:gd name="T31" fmla="*/ 356 h 400"/>
                  <a:gd name="T32" fmla="*/ 129 w 230"/>
                  <a:gd name="T33" fmla="*/ 349 h 400"/>
                  <a:gd name="T34" fmla="*/ 150 w 230"/>
                  <a:gd name="T35" fmla="*/ 333 h 400"/>
                  <a:gd name="T36" fmla="*/ 172 w 230"/>
                  <a:gd name="T37" fmla="*/ 313 h 400"/>
                  <a:gd name="T38" fmla="*/ 184 w 230"/>
                  <a:gd name="T39" fmla="*/ 304 h 400"/>
                  <a:gd name="T40" fmla="*/ 207 w 230"/>
                  <a:gd name="T41" fmla="*/ 303 h 400"/>
                  <a:gd name="T42" fmla="*/ 228 w 230"/>
                  <a:gd name="T43" fmla="*/ 315 h 400"/>
                  <a:gd name="T44" fmla="*/ 230 w 230"/>
                  <a:gd name="T45" fmla="*/ 327 h 400"/>
                  <a:gd name="T46" fmla="*/ 226 w 230"/>
                  <a:gd name="T47" fmla="*/ 333 h 400"/>
                  <a:gd name="T48" fmla="*/ 218 w 230"/>
                  <a:gd name="T49" fmla="*/ 343 h 400"/>
                  <a:gd name="T50" fmla="*/ 186 w 230"/>
                  <a:gd name="T51" fmla="*/ 354 h 400"/>
                  <a:gd name="T52" fmla="*/ 159 w 230"/>
                  <a:gd name="T53" fmla="*/ 365 h 400"/>
                  <a:gd name="T54" fmla="*/ 126 w 230"/>
                  <a:gd name="T55" fmla="*/ 381 h 400"/>
                  <a:gd name="T56" fmla="*/ 104 w 230"/>
                  <a:gd name="T57" fmla="*/ 396 h 400"/>
                  <a:gd name="T58" fmla="*/ 92 w 230"/>
                  <a:gd name="T59" fmla="*/ 400 h 400"/>
                  <a:gd name="T60" fmla="*/ 78 w 230"/>
                  <a:gd name="T61" fmla="*/ 395 h 400"/>
                  <a:gd name="T62" fmla="*/ 69 w 230"/>
                  <a:gd name="T63" fmla="*/ 382 h 400"/>
                  <a:gd name="T64" fmla="*/ 64 w 230"/>
                  <a:gd name="T65" fmla="*/ 365 h 400"/>
                  <a:gd name="T66" fmla="*/ 64 w 230"/>
                  <a:gd name="T67" fmla="*/ 342 h 400"/>
                  <a:gd name="T68" fmla="*/ 71 w 230"/>
                  <a:gd name="T69" fmla="*/ 320 h 400"/>
                  <a:gd name="T70" fmla="*/ 74 w 230"/>
                  <a:gd name="T71" fmla="*/ 294 h 400"/>
                  <a:gd name="T72" fmla="*/ 78 w 230"/>
                  <a:gd name="T73" fmla="*/ 264 h 400"/>
                  <a:gd name="T74" fmla="*/ 87 w 230"/>
                  <a:gd name="T75" fmla="*/ 234 h 400"/>
                  <a:gd name="T76" fmla="*/ 90 w 230"/>
                  <a:gd name="T77" fmla="*/ 204 h 400"/>
                  <a:gd name="T78" fmla="*/ 99 w 230"/>
                  <a:gd name="T79" fmla="*/ 179 h 400"/>
                  <a:gd name="T80" fmla="*/ 104 w 230"/>
                  <a:gd name="T81" fmla="*/ 166 h 400"/>
                  <a:gd name="T82" fmla="*/ 87 w 230"/>
                  <a:gd name="T83" fmla="*/ 150 h 400"/>
                  <a:gd name="T84" fmla="*/ 62 w 230"/>
                  <a:gd name="T85" fmla="*/ 126 h 400"/>
                  <a:gd name="T86" fmla="*/ 41 w 230"/>
                  <a:gd name="T87" fmla="*/ 97 h 400"/>
                  <a:gd name="T88" fmla="*/ 19 w 230"/>
                  <a:gd name="T89" fmla="*/ 69 h 400"/>
                  <a:gd name="T90" fmla="*/ 5 w 230"/>
                  <a:gd name="T91" fmla="*/ 39 h 400"/>
                  <a:gd name="T92" fmla="*/ 0 w 230"/>
                  <a:gd name="T93" fmla="*/ 23 h 400"/>
                  <a:gd name="T94" fmla="*/ 0 w 230"/>
                  <a:gd name="T95" fmla="*/ 16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0"/>
                  <a:gd name="T145" fmla="*/ 0 h 400"/>
                  <a:gd name="T146" fmla="*/ 230 w 230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0" h="400">
                    <a:moveTo>
                      <a:pt x="0" y="16"/>
                    </a:moveTo>
                    <a:lnTo>
                      <a:pt x="12" y="4"/>
                    </a:lnTo>
                    <a:lnTo>
                      <a:pt x="39" y="0"/>
                    </a:lnTo>
                    <a:lnTo>
                      <a:pt x="64" y="12"/>
                    </a:lnTo>
                    <a:lnTo>
                      <a:pt x="80" y="41"/>
                    </a:lnTo>
                    <a:lnTo>
                      <a:pt x="104" y="85"/>
                    </a:lnTo>
                    <a:lnTo>
                      <a:pt x="126" y="124"/>
                    </a:lnTo>
                    <a:lnTo>
                      <a:pt x="142" y="154"/>
                    </a:lnTo>
                    <a:lnTo>
                      <a:pt x="143" y="173"/>
                    </a:lnTo>
                    <a:lnTo>
                      <a:pt x="138" y="193"/>
                    </a:lnTo>
                    <a:lnTo>
                      <a:pt x="122" y="241"/>
                    </a:lnTo>
                    <a:lnTo>
                      <a:pt x="108" y="281"/>
                    </a:lnTo>
                    <a:lnTo>
                      <a:pt x="99" y="304"/>
                    </a:lnTo>
                    <a:lnTo>
                      <a:pt x="96" y="333"/>
                    </a:lnTo>
                    <a:lnTo>
                      <a:pt x="99" y="349"/>
                    </a:lnTo>
                    <a:lnTo>
                      <a:pt x="110" y="356"/>
                    </a:lnTo>
                    <a:lnTo>
                      <a:pt x="129" y="349"/>
                    </a:lnTo>
                    <a:lnTo>
                      <a:pt x="150" y="333"/>
                    </a:lnTo>
                    <a:lnTo>
                      <a:pt x="172" y="313"/>
                    </a:lnTo>
                    <a:lnTo>
                      <a:pt x="184" y="304"/>
                    </a:lnTo>
                    <a:lnTo>
                      <a:pt x="207" y="303"/>
                    </a:lnTo>
                    <a:lnTo>
                      <a:pt x="228" y="315"/>
                    </a:lnTo>
                    <a:lnTo>
                      <a:pt x="230" y="327"/>
                    </a:lnTo>
                    <a:lnTo>
                      <a:pt x="226" y="333"/>
                    </a:lnTo>
                    <a:lnTo>
                      <a:pt x="218" y="343"/>
                    </a:lnTo>
                    <a:lnTo>
                      <a:pt x="186" y="354"/>
                    </a:lnTo>
                    <a:lnTo>
                      <a:pt x="159" y="365"/>
                    </a:lnTo>
                    <a:lnTo>
                      <a:pt x="126" y="381"/>
                    </a:lnTo>
                    <a:lnTo>
                      <a:pt x="104" y="396"/>
                    </a:lnTo>
                    <a:lnTo>
                      <a:pt x="92" y="400"/>
                    </a:lnTo>
                    <a:lnTo>
                      <a:pt x="78" y="395"/>
                    </a:lnTo>
                    <a:lnTo>
                      <a:pt x="69" y="382"/>
                    </a:lnTo>
                    <a:lnTo>
                      <a:pt x="64" y="365"/>
                    </a:lnTo>
                    <a:lnTo>
                      <a:pt x="64" y="342"/>
                    </a:lnTo>
                    <a:lnTo>
                      <a:pt x="71" y="320"/>
                    </a:lnTo>
                    <a:lnTo>
                      <a:pt x="74" y="294"/>
                    </a:lnTo>
                    <a:lnTo>
                      <a:pt x="78" y="264"/>
                    </a:lnTo>
                    <a:lnTo>
                      <a:pt x="87" y="234"/>
                    </a:lnTo>
                    <a:lnTo>
                      <a:pt x="90" y="204"/>
                    </a:lnTo>
                    <a:lnTo>
                      <a:pt x="99" y="179"/>
                    </a:lnTo>
                    <a:lnTo>
                      <a:pt x="104" y="166"/>
                    </a:lnTo>
                    <a:lnTo>
                      <a:pt x="87" y="150"/>
                    </a:lnTo>
                    <a:lnTo>
                      <a:pt x="62" y="126"/>
                    </a:lnTo>
                    <a:lnTo>
                      <a:pt x="41" y="97"/>
                    </a:lnTo>
                    <a:lnTo>
                      <a:pt x="19" y="69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4" name="Freeform 14"/>
              <p:cNvSpPr>
                <a:spLocks/>
              </p:cNvSpPr>
              <p:nvPr/>
            </p:nvSpPr>
            <p:spPr bwMode="auto">
              <a:xfrm>
                <a:off x="597" y="3039"/>
                <a:ext cx="418" cy="272"/>
              </a:xfrm>
              <a:custGeom>
                <a:avLst/>
                <a:gdLst>
                  <a:gd name="T0" fmla="*/ 51 w 418"/>
                  <a:gd name="T1" fmla="*/ 196 h 272"/>
                  <a:gd name="T2" fmla="*/ 25 w 418"/>
                  <a:gd name="T3" fmla="*/ 196 h 272"/>
                  <a:gd name="T4" fmla="*/ 7 w 418"/>
                  <a:gd name="T5" fmla="*/ 212 h 272"/>
                  <a:gd name="T6" fmla="*/ 2 w 418"/>
                  <a:gd name="T7" fmla="*/ 235 h 272"/>
                  <a:gd name="T8" fmla="*/ 0 w 418"/>
                  <a:gd name="T9" fmla="*/ 240 h 272"/>
                  <a:gd name="T10" fmla="*/ 19 w 418"/>
                  <a:gd name="T11" fmla="*/ 258 h 272"/>
                  <a:gd name="T12" fmla="*/ 48 w 418"/>
                  <a:gd name="T13" fmla="*/ 263 h 272"/>
                  <a:gd name="T14" fmla="*/ 115 w 418"/>
                  <a:gd name="T15" fmla="*/ 268 h 272"/>
                  <a:gd name="T16" fmla="*/ 188 w 418"/>
                  <a:gd name="T17" fmla="*/ 272 h 272"/>
                  <a:gd name="T18" fmla="*/ 252 w 418"/>
                  <a:gd name="T19" fmla="*/ 263 h 272"/>
                  <a:gd name="T20" fmla="*/ 287 w 418"/>
                  <a:gd name="T21" fmla="*/ 256 h 272"/>
                  <a:gd name="T22" fmla="*/ 305 w 418"/>
                  <a:gd name="T23" fmla="*/ 246 h 272"/>
                  <a:gd name="T24" fmla="*/ 317 w 418"/>
                  <a:gd name="T25" fmla="*/ 233 h 272"/>
                  <a:gd name="T26" fmla="*/ 322 w 418"/>
                  <a:gd name="T27" fmla="*/ 198 h 272"/>
                  <a:gd name="T28" fmla="*/ 329 w 418"/>
                  <a:gd name="T29" fmla="*/ 159 h 272"/>
                  <a:gd name="T30" fmla="*/ 342 w 418"/>
                  <a:gd name="T31" fmla="*/ 125 h 272"/>
                  <a:gd name="T32" fmla="*/ 354 w 418"/>
                  <a:gd name="T33" fmla="*/ 99 h 272"/>
                  <a:gd name="T34" fmla="*/ 365 w 418"/>
                  <a:gd name="T35" fmla="*/ 79 h 272"/>
                  <a:gd name="T36" fmla="*/ 388 w 418"/>
                  <a:gd name="T37" fmla="*/ 74 h 272"/>
                  <a:gd name="T38" fmla="*/ 411 w 418"/>
                  <a:gd name="T39" fmla="*/ 78 h 272"/>
                  <a:gd name="T40" fmla="*/ 418 w 418"/>
                  <a:gd name="T41" fmla="*/ 69 h 272"/>
                  <a:gd name="T42" fmla="*/ 414 w 418"/>
                  <a:gd name="T43" fmla="*/ 57 h 272"/>
                  <a:gd name="T44" fmla="*/ 402 w 418"/>
                  <a:gd name="T45" fmla="*/ 49 h 272"/>
                  <a:gd name="T46" fmla="*/ 383 w 418"/>
                  <a:gd name="T47" fmla="*/ 53 h 272"/>
                  <a:gd name="T48" fmla="*/ 356 w 418"/>
                  <a:gd name="T49" fmla="*/ 62 h 272"/>
                  <a:gd name="T50" fmla="*/ 349 w 418"/>
                  <a:gd name="T51" fmla="*/ 55 h 272"/>
                  <a:gd name="T52" fmla="*/ 365 w 418"/>
                  <a:gd name="T53" fmla="*/ 30 h 272"/>
                  <a:gd name="T54" fmla="*/ 386 w 418"/>
                  <a:gd name="T55" fmla="*/ 16 h 272"/>
                  <a:gd name="T56" fmla="*/ 381 w 418"/>
                  <a:gd name="T57" fmla="*/ 0 h 272"/>
                  <a:gd name="T58" fmla="*/ 358 w 418"/>
                  <a:gd name="T59" fmla="*/ 4 h 272"/>
                  <a:gd name="T60" fmla="*/ 345 w 418"/>
                  <a:gd name="T61" fmla="*/ 18 h 272"/>
                  <a:gd name="T62" fmla="*/ 338 w 418"/>
                  <a:gd name="T63" fmla="*/ 32 h 272"/>
                  <a:gd name="T64" fmla="*/ 328 w 418"/>
                  <a:gd name="T65" fmla="*/ 51 h 272"/>
                  <a:gd name="T66" fmla="*/ 319 w 418"/>
                  <a:gd name="T67" fmla="*/ 60 h 272"/>
                  <a:gd name="T68" fmla="*/ 303 w 418"/>
                  <a:gd name="T69" fmla="*/ 53 h 272"/>
                  <a:gd name="T70" fmla="*/ 296 w 418"/>
                  <a:gd name="T71" fmla="*/ 35 h 272"/>
                  <a:gd name="T72" fmla="*/ 285 w 418"/>
                  <a:gd name="T73" fmla="*/ 25 h 272"/>
                  <a:gd name="T74" fmla="*/ 273 w 418"/>
                  <a:gd name="T75" fmla="*/ 28 h 272"/>
                  <a:gd name="T76" fmla="*/ 267 w 418"/>
                  <a:gd name="T77" fmla="*/ 44 h 272"/>
                  <a:gd name="T78" fmla="*/ 280 w 418"/>
                  <a:gd name="T79" fmla="*/ 55 h 272"/>
                  <a:gd name="T80" fmla="*/ 296 w 418"/>
                  <a:gd name="T81" fmla="*/ 71 h 272"/>
                  <a:gd name="T82" fmla="*/ 319 w 418"/>
                  <a:gd name="T83" fmla="*/ 87 h 272"/>
                  <a:gd name="T84" fmla="*/ 321 w 418"/>
                  <a:gd name="T85" fmla="*/ 102 h 272"/>
                  <a:gd name="T86" fmla="*/ 303 w 418"/>
                  <a:gd name="T87" fmla="*/ 140 h 272"/>
                  <a:gd name="T88" fmla="*/ 282 w 418"/>
                  <a:gd name="T89" fmla="*/ 178 h 272"/>
                  <a:gd name="T90" fmla="*/ 273 w 418"/>
                  <a:gd name="T91" fmla="*/ 210 h 272"/>
                  <a:gd name="T92" fmla="*/ 259 w 418"/>
                  <a:gd name="T93" fmla="*/ 221 h 272"/>
                  <a:gd name="T94" fmla="*/ 207 w 418"/>
                  <a:gd name="T95" fmla="*/ 221 h 272"/>
                  <a:gd name="T96" fmla="*/ 151 w 418"/>
                  <a:gd name="T97" fmla="*/ 214 h 272"/>
                  <a:gd name="T98" fmla="*/ 103 w 418"/>
                  <a:gd name="T99" fmla="*/ 207 h 272"/>
                  <a:gd name="T100" fmla="*/ 67 w 418"/>
                  <a:gd name="T101" fmla="*/ 201 h 272"/>
                  <a:gd name="T102" fmla="*/ 51 w 418"/>
                  <a:gd name="T103" fmla="*/ 196 h 2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8"/>
                  <a:gd name="T157" fmla="*/ 0 h 272"/>
                  <a:gd name="T158" fmla="*/ 418 w 418"/>
                  <a:gd name="T159" fmla="*/ 272 h 2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8" h="272">
                    <a:moveTo>
                      <a:pt x="51" y="196"/>
                    </a:moveTo>
                    <a:lnTo>
                      <a:pt x="25" y="196"/>
                    </a:lnTo>
                    <a:lnTo>
                      <a:pt x="7" y="212"/>
                    </a:lnTo>
                    <a:lnTo>
                      <a:pt x="2" y="235"/>
                    </a:lnTo>
                    <a:lnTo>
                      <a:pt x="0" y="240"/>
                    </a:lnTo>
                    <a:lnTo>
                      <a:pt x="19" y="258"/>
                    </a:lnTo>
                    <a:lnTo>
                      <a:pt x="48" y="263"/>
                    </a:lnTo>
                    <a:lnTo>
                      <a:pt x="115" y="268"/>
                    </a:lnTo>
                    <a:lnTo>
                      <a:pt x="188" y="272"/>
                    </a:lnTo>
                    <a:lnTo>
                      <a:pt x="252" y="263"/>
                    </a:lnTo>
                    <a:lnTo>
                      <a:pt x="287" y="256"/>
                    </a:lnTo>
                    <a:lnTo>
                      <a:pt x="305" y="246"/>
                    </a:lnTo>
                    <a:lnTo>
                      <a:pt x="317" y="233"/>
                    </a:lnTo>
                    <a:lnTo>
                      <a:pt x="322" y="198"/>
                    </a:lnTo>
                    <a:lnTo>
                      <a:pt x="329" y="159"/>
                    </a:lnTo>
                    <a:lnTo>
                      <a:pt x="342" y="125"/>
                    </a:lnTo>
                    <a:lnTo>
                      <a:pt x="354" y="99"/>
                    </a:lnTo>
                    <a:lnTo>
                      <a:pt x="365" y="79"/>
                    </a:lnTo>
                    <a:lnTo>
                      <a:pt x="388" y="74"/>
                    </a:lnTo>
                    <a:lnTo>
                      <a:pt x="411" y="78"/>
                    </a:lnTo>
                    <a:lnTo>
                      <a:pt x="418" y="69"/>
                    </a:lnTo>
                    <a:lnTo>
                      <a:pt x="414" y="57"/>
                    </a:lnTo>
                    <a:lnTo>
                      <a:pt x="402" y="49"/>
                    </a:lnTo>
                    <a:lnTo>
                      <a:pt x="383" y="53"/>
                    </a:lnTo>
                    <a:lnTo>
                      <a:pt x="356" y="62"/>
                    </a:lnTo>
                    <a:lnTo>
                      <a:pt x="349" y="55"/>
                    </a:lnTo>
                    <a:lnTo>
                      <a:pt x="365" y="30"/>
                    </a:lnTo>
                    <a:lnTo>
                      <a:pt x="386" y="16"/>
                    </a:lnTo>
                    <a:lnTo>
                      <a:pt x="381" y="0"/>
                    </a:lnTo>
                    <a:lnTo>
                      <a:pt x="358" y="4"/>
                    </a:lnTo>
                    <a:lnTo>
                      <a:pt x="345" y="18"/>
                    </a:lnTo>
                    <a:lnTo>
                      <a:pt x="338" y="32"/>
                    </a:lnTo>
                    <a:lnTo>
                      <a:pt x="328" y="51"/>
                    </a:lnTo>
                    <a:lnTo>
                      <a:pt x="319" y="60"/>
                    </a:lnTo>
                    <a:lnTo>
                      <a:pt x="303" y="53"/>
                    </a:lnTo>
                    <a:lnTo>
                      <a:pt x="296" y="35"/>
                    </a:lnTo>
                    <a:lnTo>
                      <a:pt x="285" y="25"/>
                    </a:lnTo>
                    <a:lnTo>
                      <a:pt x="273" y="28"/>
                    </a:lnTo>
                    <a:lnTo>
                      <a:pt x="267" y="44"/>
                    </a:lnTo>
                    <a:lnTo>
                      <a:pt x="280" y="55"/>
                    </a:lnTo>
                    <a:lnTo>
                      <a:pt x="296" y="71"/>
                    </a:lnTo>
                    <a:lnTo>
                      <a:pt x="319" y="87"/>
                    </a:lnTo>
                    <a:lnTo>
                      <a:pt x="321" y="102"/>
                    </a:lnTo>
                    <a:lnTo>
                      <a:pt x="303" y="140"/>
                    </a:lnTo>
                    <a:lnTo>
                      <a:pt x="282" y="178"/>
                    </a:lnTo>
                    <a:lnTo>
                      <a:pt x="273" y="210"/>
                    </a:lnTo>
                    <a:lnTo>
                      <a:pt x="259" y="221"/>
                    </a:lnTo>
                    <a:lnTo>
                      <a:pt x="207" y="221"/>
                    </a:lnTo>
                    <a:lnTo>
                      <a:pt x="151" y="214"/>
                    </a:lnTo>
                    <a:lnTo>
                      <a:pt x="103" y="207"/>
                    </a:lnTo>
                    <a:lnTo>
                      <a:pt x="67" y="201"/>
                    </a:lnTo>
                    <a:lnTo>
                      <a:pt x="51" y="1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5" name="Freeform 15"/>
              <p:cNvSpPr>
                <a:spLocks/>
              </p:cNvSpPr>
              <p:nvPr/>
            </p:nvSpPr>
            <p:spPr bwMode="auto">
              <a:xfrm>
                <a:off x="588" y="2961"/>
                <a:ext cx="268" cy="322"/>
              </a:xfrm>
              <a:custGeom>
                <a:avLst/>
                <a:gdLst>
                  <a:gd name="T0" fmla="*/ 0 w 268"/>
                  <a:gd name="T1" fmla="*/ 249 h 322"/>
                  <a:gd name="T2" fmla="*/ 27 w 268"/>
                  <a:gd name="T3" fmla="*/ 237 h 322"/>
                  <a:gd name="T4" fmla="*/ 54 w 268"/>
                  <a:gd name="T5" fmla="*/ 235 h 322"/>
                  <a:gd name="T6" fmla="*/ 84 w 268"/>
                  <a:gd name="T7" fmla="*/ 244 h 322"/>
                  <a:gd name="T8" fmla="*/ 119 w 268"/>
                  <a:gd name="T9" fmla="*/ 260 h 322"/>
                  <a:gd name="T10" fmla="*/ 151 w 268"/>
                  <a:gd name="T11" fmla="*/ 269 h 322"/>
                  <a:gd name="T12" fmla="*/ 171 w 268"/>
                  <a:gd name="T13" fmla="*/ 267 h 322"/>
                  <a:gd name="T14" fmla="*/ 174 w 268"/>
                  <a:gd name="T15" fmla="*/ 255 h 322"/>
                  <a:gd name="T16" fmla="*/ 185 w 268"/>
                  <a:gd name="T17" fmla="*/ 225 h 322"/>
                  <a:gd name="T18" fmla="*/ 188 w 268"/>
                  <a:gd name="T19" fmla="*/ 179 h 322"/>
                  <a:gd name="T20" fmla="*/ 197 w 268"/>
                  <a:gd name="T21" fmla="*/ 120 h 322"/>
                  <a:gd name="T22" fmla="*/ 199 w 268"/>
                  <a:gd name="T23" fmla="*/ 92 h 322"/>
                  <a:gd name="T24" fmla="*/ 197 w 268"/>
                  <a:gd name="T25" fmla="*/ 62 h 322"/>
                  <a:gd name="T26" fmla="*/ 201 w 268"/>
                  <a:gd name="T27" fmla="*/ 42 h 322"/>
                  <a:gd name="T28" fmla="*/ 208 w 268"/>
                  <a:gd name="T29" fmla="*/ 21 h 322"/>
                  <a:gd name="T30" fmla="*/ 217 w 268"/>
                  <a:gd name="T31" fmla="*/ 4 h 322"/>
                  <a:gd name="T32" fmla="*/ 233 w 268"/>
                  <a:gd name="T33" fmla="*/ 0 h 322"/>
                  <a:gd name="T34" fmla="*/ 240 w 268"/>
                  <a:gd name="T35" fmla="*/ 11 h 322"/>
                  <a:gd name="T36" fmla="*/ 229 w 268"/>
                  <a:gd name="T37" fmla="*/ 27 h 322"/>
                  <a:gd name="T38" fmla="*/ 219 w 268"/>
                  <a:gd name="T39" fmla="*/ 39 h 322"/>
                  <a:gd name="T40" fmla="*/ 219 w 268"/>
                  <a:gd name="T41" fmla="*/ 48 h 322"/>
                  <a:gd name="T42" fmla="*/ 229 w 268"/>
                  <a:gd name="T43" fmla="*/ 46 h 322"/>
                  <a:gd name="T44" fmla="*/ 242 w 268"/>
                  <a:gd name="T45" fmla="*/ 34 h 322"/>
                  <a:gd name="T46" fmla="*/ 252 w 268"/>
                  <a:gd name="T47" fmla="*/ 21 h 322"/>
                  <a:gd name="T48" fmla="*/ 265 w 268"/>
                  <a:gd name="T49" fmla="*/ 25 h 322"/>
                  <a:gd name="T50" fmla="*/ 268 w 268"/>
                  <a:gd name="T51" fmla="*/ 37 h 322"/>
                  <a:gd name="T52" fmla="*/ 254 w 268"/>
                  <a:gd name="T53" fmla="*/ 50 h 322"/>
                  <a:gd name="T54" fmla="*/ 238 w 268"/>
                  <a:gd name="T55" fmla="*/ 58 h 322"/>
                  <a:gd name="T56" fmla="*/ 226 w 268"/>
                  <a:gd name="T57" fmla="*/ 71 h 322"/>
                  <a:gd name="T58" fmla="*/ 226 w 268"/>
                  <a:gd name="T59" fmla="*/ 88 h 322"/>
                  <a:gd name="T60" fmla="*/ 238 w 268"/>
                  <a:gd name="T61" fmla="*/ 106 h 322"/>
                  <a:gd name="T62" fmla="*/ 247 w 268"/>
                  <a:gd name="T63" fmla="*/ 117 h 322"/>
                  <a:gd name="T64" fmla="*/ 243 w 268"/>
                  <a:gd name="T65" fmla="*/ 129 h 322"/>
                  <a:gd name="T66" fmla="*/ 227 w 268"/>
                  <a:gd name="T67" fmla="*/ 133 h 322"/>
                  <a:gd name="T68" fmla="*/ 215 w 268"/>
                  <a:gd name="T69" fmla="*/ 117 h 322"/>
                  <a:gd name="T70" fmla="*/ 217 w 268"/>
                  <a:gd name="T71" fmla="*/ 168 h 322"/>
                  <a:gd name="T72" fmla="*/ 215 w 268"/>
                  <a:gd name="T73" fmla="*/ 218 h 322"/>
                  <a:gd name="T74" fmla="*/ 210 w 268"/>
                  <a:gd name="T75" fmla="*/ 262 h 322"/>
                  <a:gd name="T76" fmla="*/ 204 w 268"/>
                  <a:gd name="T77" fmla="*/ 294 h 322"/>
                  <a:gd name="T78" fmla="*/ 192 w 268"/>
                  <a:gd name="T79" fmla="*/ 318 h 322"/>
                  <a:gd name="T80" fmla="*/ 174 w 268"/>
                  <a:gd name="T81" fmla="*/ 322 h 322"/>
                  <a:gd name="T82" fmla="*/ 130 w 268"/>
                  <a:gd name="T83" fmla="*/ 315 h 322"/>
                  <a:gd name="T84" fmla="*/ 89 w 268"/>
                  <a:gd name="T85" fmla="*/ 308 h 322"/>
                  <a:gd name="T86" fmla="*/ 48 w 268"/>
                  <a:gd name="T87" fmla="*/ 301 h 322"/>
                  <a:gd name="T88" fmla="*/ 20 w 268"/>
                  <a:gd name="T89" fmla="*/ 290 h 322"/>
                  <a:gd name="T90" fmla="*/ 7 w 268"/>
                  <a:gd name="T91" fmla="*/ 272 h 322"/>
                  <a:gd name="T92" fmla="*/ 0 w 268"/>
                  <a:gd name="T93" fmla="*/ 249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68"/>
                  <a:gd name="T142" fmla="*/ 0 h 322"/>
                  <a:gd name="T143" fmla="*/ 268 w 268"/>
                  <a:gd name="T144" fmla="*/ 322 h 3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68" h="322">
                    <a:moveTo>
                      <a:pt x="0" y="249"/>
                    </a:moveTo>
                    <a:lnTo>
                      <a:pt x="27" y="237"/>
                    </a:lnTo>
                    <a:lnTo>
                      <a:pt x="54" y="235"/>
                    </a:lnTo>
                    <a:lnTo>
                      <a:pt x="84" y="244"/>
                    </a:lnTo>
                    <a:lnTo>
                      <a:pt x="119" y="260"/>
                    </a:lnTo>
                    <a:lnTo>
                      <a:pt x="151" y="269"/>
                    </a:lnTo>
                    <a:lnTo>
                      <a:pt x="171" y="267"/>
                    </a:lnTo>
                    <a:lnTo>
                      <a:pt x="174" y="255"/>
                    </a:lnTo>
                    <a:lnTo>
                      <a:pt x="185" y="225"/>
                    </a:lnTo>
                    <a:lnTo>
                      <a:pt x="188" y="179"/>
                    </a:lnTo>
                    <a:lnTo>
                      <a:pt x="197" y="120"/>
                    </a:lnTo>
                    <a:lnTo>
                      <a:pt x="199" y="92"/>
                    </a:lnTo>
                    <a:lnTo>
                      <a:pt x="197" y="62"/>
                    </a:lnTo>
                    <a:lnTo>
                      <a:pt x="201" y="42"/>
                    </a:lnTo>
                    <a:lnTo>
                      <a:pt x="208" y="21"/>
                    </a:lnTo>
                    <a:lnTo>
                      <a:pt x="217" y="4"/>
                    </a:lnTo>
                    <a:lnTo>
                      <a:pt x="233" y="0"/>
                    </a:lnTo>
                    <a:lnTo>
                      <a:pt x="240" y="11"/>
                    </a:lnTo>
                    <a:lnTo>
                      <a:pt x="229" y="27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9" y="46"/>
                    </a:lnTo>
                    <a:lnTo>
                      <a:pt x="242" y="34"/>
                    </a:lnTo>
                    <a:lnTo>
                      <a:pt x="252" y="21"/>
                    </a:lnTo>
                    <a:lnTo>
                      <a:pt x="265" y="25"/>
                    </a:lnTo>
                    <a:lnTo>
                      <a:pt x="268" y="37"/>
                    </a:lnTo>
                    <a:lnTo>
                      <a:pt x="254" y="50"/>
                    </a:lnTo>
                    <a:lnTo>
                      <a:pt x="238" y="58"/>
                    </a:lnTo>
                    <a:lnTo>
                      <a:pt x="226" y="71"/>
                    </a:lnTo>
                    <a:lnTo>
                      <a:pt x="226" y="88"/>
                    </a:lnTo>
                    <a:lnTo>
                      <a:pt x="238" y="106"/>
                    </a:lnTo>
                    <a:lnTo>
                      <a:pt x="247" y="117"/>
                    </a:lnTo>
                    <a:lnTo>
                      <a:pt x="243" y="129"/>
                    </a:lnTo>
                    <a:lnTo>
                      <a:pt x="227" y="133"/>
                    </a:lnTo>
                    <a:lnTo>
                      <a:pt x="215" y="117"/>
                    </a:lnTo>
                    <a:lnTo>
                      <a:pt x="217" y="168"/>
                    </a:lnTo>
                    <a:lnTo>
                      <a:pt x="215" y="218"/>
                    </a:lnTo>
                    <a:lnTo>
                      <a:pt x="210" y="262"/>
                    </a:lnTo>
                    <a:lnTo>
                      <a:pt x="204" y="294"/>
                    </a:lnTo>
                    <a:lnTo>
                      <a:pt x="192" y="318"/>
                    </a:lnTo>
                    <a:lnTo>
                      <a:pt x="174" y="322"/>
                    </a:lnTo>
                    <a:lnTo>
                      <a:pt x="130" y="315"/>
                    </a:lnTo>
                    <a:lnTo>
                      <a:pt x="89" y="308"/>
                    </a:lnTo>
                    <a:lnTo>
                      <a:pt x="48" y="301"/>
                    </a:lnTo>
                    <a:lnTo>
                      <a:pt x="20" y="290"/>
                    </a:lnTo>
                    <a:lnTo>
                      <a:pt x="7" y="272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776" y="1968"/>
              <a:ext cx="322" cy="211"/>
              <a:chOff x="288" y="2722"/>
              <a:chExt cx="322" cy="211"/>
            </a:xfrm>
          </p:grpSpPr>
          <p:sp>
            <p:nvSpPr>
              <p:cNvPr id="26637" name="Freeform 17"/>
              <p:cNvSpPr>
                <a:spLocks/>
              </p:cNvSpPr>
              <p:nvPr/>
            </p:nvSpPr>
            <p:spPr bwMode="auto">
              <a:xfrm>
                <a:off x="557" y="2722"/>
                <a:ext cx="53" cy="122"/>
              </a:xfrm>
              <a:custGeom>
                <a:avLst/>
                <a:gdLst>
                  <a:gd name="T0" fmla="*/ 0 w 53"/>
                  <a:gd name="T1" fmla="*/ 122 h 122"/>
                  <a:gd name="T2" fmla="*/ 19 w 53"/>
                  <a:gd name="T3" fmla="*/ 16 h 122"/>
                  <a:gd name="T4" fmla="*/ 36 w 53"/>
                  <a:gd name="T5" fmla="*/ 0 h 122"/>
                  <a:gd name="T6" fmla="*/ 48 w 53"/>
                  <a:gd name="T7" fmla="*/ 2 h 122"/>
                  <a:gd name="T8" fmla="*/ 53 w 53"/>
                  <a:gd name="T9" fmla="*/ 11 h 122"/>
                  <a:gd name="T10" fmla="*/ 52 w 53"/>
                  <a:gd name="T11" fmla="*/ 26 h 122"/>
                  <a:gd name="T12" fmla="*/ 46 w 53"/>
                  <a:gd name="T13" fmla="*/ 41 h 122"/>
                  <a:gd name="T14" fmla="*/ 0 w 53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22"/>
                  <a:gd name="T26" fmla="*/ 53 w 53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22">
                    <a:moveTo>
                      <a:pt x="0" y="122"/>
                    </a:moveTo>
                    <a:lnTo>
                      <a:pt x="19" y="16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53" y="11"/>
                    </a:lnTo>
                    <a:lnTo>
                      <a:pt x="52" y="26"/>
                    </a:lnTo>
                    <a:lnTo>
                      <a:pt x="46" y="41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Freeform 18"/>
              <p:cNvSpPr>
                <a:spLocks/>
              </p:cNvSpPr>
              <p:nvPr/>
            </p:nvSpPr>
            <p:spPr bwMode="auto">
              <a:xfrm>
                <a:off x="399" y="2725"/>
                <a:ext cx="55" cy="122"/>
              </a:xfrm>
              <a:custGeom>
                <a:avLst/>
                <a:gdLst>
                  <a:gd name="T0" fmla="*/ 55 w 55"/>
                  <a:gd name="T1" fmla="*/ 122 h 122"/>
                  <a:gd name="T2" fmla="*/ 0 w 55"/>
                  <a:gd name="T3" fmla="*/ 30 h 122"/>
                  <a:gd name="T4" fmla="*/ 2 w 55"/>
                  <a:gd name="T5" fmla="*/ 7 h 122"/>
                  <a:gd name="T6" fmla="*/ 13 w 55"/>
                  <a:gd name="T7" fmla="*/ 0 h 122"/>
                  <a:gd name="T8" fmla="*/ 23 w 55"/>
                  <a:gd name="T9" fmla="*/ 4 h 122"/>
                  <a:gd name="T10" fmla="*/ 31 w 55"/>
                  <a:gd name="T11" fmla="*/ 16 h 122"/>
                  <a:gd name="T12" fmla="*/ 37 w 55"/>
                  <a:gd name="T13" fmla="*/ 31 h 122"/>
                  <a:gd name="T14" fmla="*/ 55 w 55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22"/>
                  <a:gd name="T26" fmla="*/ 55 w 55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22">
                    <a:moveTo>
                      <a:pt x="55" y="122"/>
                    </a:moveTo>
                    <a:lnTo>
                      <a:pt x="0" y="30"/>
                    </a:lnTo>
                    <a:lnTo>
                      <a:pt x="2" y="7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1" y="16"/>
                    </a:lnTo>
                    <a:lnTo>
                      <a:pt x="37" y="31"/>
                    </a:lnTo>
                    <a:lnTo>
                      <a:pt x="55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9" name="Freeform 19"/>
              <p:cNvSpPr>
                <a:spLocks/>
              </p:cNvSpPr>
              <p:nvPr/>
            </p:nvSpPr>
            <p:spPr bwMode="auto">
              <a:xfrm>
                <a:off x="288" y="2870"/>
                <a:ext cx="118" cy="63"/>
              </a:xfrm>
              <a:custGeom>
                <a:avLst/>
                <a:gdLst>
                  <a:gd name="T0" fmla="*/ 118 w 118"/>
                  <a:gd name="T1" fmla="*/ 63 h 63"/>
                  <a:gd name="T2" fmla="*/ 14 w 118"/>
                  <a:gd name="T3" fmla="*/ 35 h 63"/>
                  <a:gd name="T4" fmla="*/ 0 w 118"/>
                  <a:gd name="T5" fmla="*/ 17 h 63"/>
                  <a:gd name="T6" fmla="*/ 2 w 118"/>
                  <a:gd name="T7" fmla="*/ 5 h 63"/>
                  <a:gd name="T8" fmla="*/ 12 w 118"/>
                  <a:gd name="T9" fmla="*/ 0 h 63"/>
                  <a:gd name="T10" fmla="*/ 27 w 118"/>
                  <a:gd name="T11" fmla="*/ 3 h 63"/>
                  <a:gd name="T12" fmla="*/ 41 w 118"/>
                  <a:gd name="T13" fmla="*/ 10 h 63"/>
                  <a:gd name="T14" fmla="*/ 118 w 118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63"/>
                  <a:gd name="T26" fmla="*/ 118 w 11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63">
                    <a:moveTo>
                      <a:pt x="118" y="63"/>
                    </a:moveTo>
                    <a:lnTo>
                      <a:pt x="14" y="35"/>
                    </a:lnTo>
                    <a:lnTo>
                      <a:pt x="0" y="17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27" y="3"/>
                    </a:lnTo>
                    <a:lnTo>
                      <a:pt x="41" y="10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600" y="1828800"/>
            <a:ext cx="2012950" cy="1219200"/>
            <a:chOff x="384" y="1152"/>
            <a:chExt cx="1268" cy="768"/>
          </a:xfrm>
        </p:grpSpPr>
        <p:sp>
          <p:nvSpPr>
            <p:cNvPr id="26633" name="AutoShape 21"/>
            <p:cNvSpPr>
              <a:spLocks noChangeArrowheads="1"/>
            </p:cNvSpPr>
            <p:nvPr/>
          </p:nvSpPr>
          <p:spPr bwMode="auto">
            <a:xfrm>
              <a:off x="432" y="1152"/>
              <a:ext cx="1152" cy="768"/>
            </a:xfrm>
            <a:prstGeom prst="wedgeEllipseCallout">
              <a:avLst>
                <a:gd name="adj1" fmla="val 70139"/>
                <a:gd name="adj2" fmla="val 7487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34" name="Text Box 22"/>
            <p:cNvSpPr txBox="1">
              <a:spLocks noChangeArrowheads="1"/>
            </p:cNvSpPr>
            <p:nvPr/>
          </p:nvSpPr>
          <p:spPr bwMode="auto">
            <a:xfrm>
              <a:off x="384" y="1392"/>
              <a:ext cx="126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咦？是大柱子嗎？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Pontiac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A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33" y="1143000"/>
            <a:ext cx="6520099" cy="45902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88290" y="1143001"/>
            <a:ext cx="1656184" cy="341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1FBF6-DE57-4C5F-8685-DF5933F7C67F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15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絕對不是因為香草冰淇淋的關係，答案應該是蒸氣鎖。因為當這位仁兄買其他口味時，由於時間較久，引擎有足夠的時間散熱，重新發動時就沒有太大的問題。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但是買香草口味時，由於花的時間較短，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引擎太熱以致於還無法讓蒸氣瑣有足夠的散熱時間。因此當熄火到重新啟動的時間較短時，他的車子就會秀逗。</a:t>
            </a:r>
          </a:p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31813" y="4768850"/>
            <a:ext cx="229235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Impossible</a:t>
            </a:r>
          </a:p>
        </p:txBody>
      </p: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5816600" y="4724400"/>
            <a:ext cx="2559050" cy="6413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I’m possible</a:t>
            </a:r>
          </a:p>
        </p:txBody>
      </p:sp>
      <p:sp>
        <p:nvSpPr>
          <p:cNvPr id="1022983" name="AutoShape 7"/>
          <p:cNvSpPr>
            <a:spLocks noChangeArrowheads="1"/>
          </p:cNvSpPr>
          <p:nvPr/>
        </p:nvSpPr>
        <p:spPr bwMode="auto">
          <a:xfrm>
            <a:off x="3276600" y="48768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 animBg="1" autoUpdateAnimBg="0"/>
      <p:bldP spid="10229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B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47374" cy="489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7F06-EB82-4029-A49A-35CCA7FE197F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Events, Behavior and Structure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001000" cy="4481513"/>
            <a:chOff x="384" y="1056"/>
            <a:chExt cx="5040" cy="2823"/>
          </a:xfrm>
        </p:grpSpPr>
        <p:pic>
          <p:nvPicPr>
            <p:cNvPr id="47514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5040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5142" name="Text Box 5"/>
            <p:cNvSpPr txBox="1">
              <a:spLocks noChangeArrowheads="1"/>
            </p:cNvSpPr>
            <p:nvPr/>
          </p:nvSpPr>
          <p:spPr bwMode="auto">
            <a:xfrm>
              <a:off x="2016" y="3648"/>
              <a:ext cx="1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ea typeface="標楷體" pitchFamily="65" charset="-120"/>
                </a:rPr>
                <a:t>資料來源：</a:t>
              </a:r>
              <a:r>
                <a:rPr lang="en-US" altLang="zh-TW" dirty="0">
                  <a:latin typeface="Times New Roman" pitchFamily="18" charset="0"/>
                  <a:ea typeface="標楷體" pitchFamily="65" charset="-120"/>
                </a:rPr>
                <a:t>John </a:t>
              </a:r>
              <a:r>
                <a:rPr lang="en-US" altLang="zh-TW" dirty="0" err="1">
                  <a:latin typeface="Times New Roman" pitchFamily="18" charset="0"/>
                  <a:ea typeface="標楷體" pitchFamily="65" charset="-120"/>
                </a:rPr>
                <a:t>Sterman</a:t>
              </a:r>
              <a:endParaRPr lang="en-US" altLang="zh-TW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2A44-A2F2-4D0B-9DB3-14BF375B07CA}" type="slidenum">
              <a:rPr lang="en-US" altLang="zh-TW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1828800"/>
            <a:ext cx="1838325" cy="1782763"/>
            <a:chOff x="2256" y="1152"/>
            <a:chExt cx="1158" cy="1123"/>
          </a:xfrm>
        </p:grpSpPr>
        <p:sp>
          <p:nvSpPr>
            <p:cNvPr id="473177" name="Freeform 4"/>
            <p:cNvSpPr>
              <a:spLocks/>
            </p:cNvSpPr>
            <p:nvPr/>
          </p:nvSpPr>
          <p:spPr bwMode="auto">
            <a:xfrm>
              <a:off x="2256" y="1248"/>
              <a:ext cx="1158" cy="940"/>
            </a:xfrm>
            <a:custGeom>
              <a:avLst/>
              <a:gdLst>
                <a:gd name="T0" fmla="*/ 1158 w 1158"/>
                <a:gd name="T1" fmla="*/ 0 h 940"/>
                <a:gd name="T2" fmla="*/ 1 w 1158"/>
                <a:gd name="T3" fmla="*/ 940 h 940"/>
                <a:gd name="T4" fmla="*/ 109 w 1158"/>
                <a:gd name="T5" fmla="*/ 922 h 940"/>
                <a:gd name="T6" fmla="*/ 106 w 1158"/>
                <a:gd name="T7" fmla="*/ 891 h 940"/>
                <a:gd name="T8" fmla="*/ 94 w 1158"/>
                <a:gd name="T9" fmla="*/ 849 h 940"/>
                <a:gd name="T10" fmla="*/ 90 w 1158"/>
                <a:gd name="T11" fmla="*/ 815 h 940"/>
                <a:gd name="T12" fmla="*/ 98 w 1158"/>
                <a:gd name="T13" fmla="*/ 780 h 940"/>
                <a:gd name="T14" fmla="*/ 122 w 1158"/>
                <a:gd name="T15" fmla="*/ 750 h 940"/>
                <a:gd name="T16" fmla="*/ 152 w 1158"/>
                <a:gd name="T17" fmla="*/ 728 h 940"/>
                <a:gd name="T18" fmla="*/ 188 w 1158"/>
                <a:gd name="T19" fmla="*/ 717 h 940"/>
                <a:gd name="T20" fmla="*/ 240 w 1158"/>
                <a:gd name="T21" fmla="*/ 718 h 940"/>
                <a:gd name="T22" fmla="*/ 274 w 1158"/>
                <a:gd name="T23" fmla="*/ 725 h 940"/>
                <a:gd name="T24" fmla="*/ 308 w 1158"/>
                <a:gd name="T25" fmla="*/ 749 h 940"/>
                <a:gd name="T26" fmla="*/ 331 w 1158"/>
                <a:gd name="T27" fmla="*/ 778 h 940"/>
                <a:gd name="T28" fmla="*/ 341 w 1158"/>
                <a:gd name="T29" fmla="*/ 809 h 940"/>
                <a:gd name="T30" fmla="*/ 339 w 1158"/>
                <a:gd name="T31" fmla="*/ 843 h 940"/>
                <a:gd name="T32" fmla="*/ 331 w 1158"/>
                <a:gd name="T33" fmla="*/ 874 h 940"/>
                <a:gd name="T34" fmla="*/ 323 w 1158"/>
                <a:gd name="T35" fmla="*/ 906 h 940"/>
                <a:gd name="T36" fmla="*/ 327 w 1158"/>
                <a:gd name="T37" fmla="*/ 936 h 940"/>
                <a:gd name="T38" fmla="*/ 519 w 1158"/>
                <a:gd name="T39" fmla="*/ 903 h 940"/>
                <a:gd name="T40" fmla="*/ 521 w 1158"/>
                <a:gd name="T41" fmla="*/ 861 h 940"/>
                <a:gd name="T42" fmla="*/ 524 w 1158"/>
                <a:gd name="T43" fmla="*/ 826 h 940"/>
                <a:gd name="T44" fmla="*/ 533 w 1158"/>
                <a:gd name="T45" fmla="*/ 796 h 940"/>
                <a:gd name="T46" fmla="*/ 550 w 1158"/>
                <a:gd name="T47" fmla="*/ 776 h 940"/>
                <a:gd name="T48" fmla="*/ 574 w 1158"/>
                <a:gd name="T49" fmla="*/ 765 h 940"/>
                <a:gd name="T50" fmla="*/ 601 w 1158"/>
                <a:gd name="T51" fmla="*/ 762 h 940"/>
                <a:gd name="T52" fmla="*/ 634 w 1158"/>
                <a:gd name="T53" fmla="*/ 763 h 940"/>
                <a:gd name="T54" fmla="*/ 664 w 1158"/>
                <a:gd name="T55" fmla="*/ 766 h 940"/>
                <a:gd name="T56" fmla="*/ 702 w 1158"/>
                <a:gd name="T57" fmla="*/ 768 h 940"/>
                <a:gd name="T58" fmla="*/ 736 w 1158"/>
                <a:gd name="T59" fmla="*/ 763 h 940"/>
                <a:gd name="T60" fmla="*/ 767 w 1158"/>
                <a:gd name="T61" fmla="*/ 752 h 940"/>
                <a:gd name="T62" fmla="*/ 790 w 1158"/>
                <a:gd name="T63" fmla="*/ 731 h 940"/>
                <a:gd name="T64" fmla="*/ 803 w 1158"/>
                <a:gd name="T65" fmla="*/ 705 h 940"/>
                <a:gd name="T66" fmla="*/ 803 w 1158"/>
                <a:gd name="T67" fmla="*/ 675 h 940"/>
                <a:gd name="T68" fmla="*/ 803 w 1158"/>
                <a:gd name="T69" fmla="*/ 642 h 940"/>
                <a:gd name="T70" fmla="*/ 810 w 1158"/>
                <a:gd name="T71" fmla="*/ 615 h 940"/>
                <a:gd name="T72" fmla="*/ 824 w 1158"/>
                <a:gd name="T73" fmla="*/ 593 h 940"/>
                <a:gd name="T74" fmla="*/ 853 w 1158"/>
                <a:gd name="T75" fmla="*/ 578 h 940"/>
                <a:gd name="T76" fmla="*/ 884 w 1158"/>
                <a:gd name="T77" fmla="*/ 569 h 940"/>
                <a:gd name="T78" fmla="*/ 921 w 1158"/>
                <a:gd name="T79" fmla="*/ 561 h 940"/>
                <a:gd name="T80" fmla="*/ 954 w 1158"/>
                <a:gd name="T81" fmla="*/ 553 h 940"/>
                <a:gd name="T82" fmla="*/ 982 w 1158"/>
                <a:gd name="T83" fmla="*/ 542 h 940"/>
                <a:gd name="T84" fmla="*/ 1003 w 1158"/>
                <a:gd name="T85" fmla="*/ 526 h 940"/>
                <a:gd name="T86" fmla="*/ 1021 w 1158"/>
                <a:gd name="T87" fmla="*/ 501 h 940"/>
                <a:gd name="T88" fmla="*/ 1030 w 1158"/>
                <a:gd name="T89" fmla="*/ 469 h 940"/>
                <a:gd name="T90" fmla="*/ 1026 w 1158"/>
                <a:gd name="T91" fmla="*/ 438 h 940"/>
                <a:gd name="T92" fmla="*/ 1016 w 1158"/>
                <a:gd name="T93" fmla="*/ 398 h 940"/>
                <a:gd name="T94" fmla="*/ 1010 w 1158"/>
                <a:gd name="T95" fmla="*/ 364 h 940"/>
                <a:gd name="T96" fmla="*/ 1012 w 1158"/>
                <a:gd name="T97" fmla="*/ 331 h 940"/>
                <a:gd name="T98" fmla="*/ 1022 w 1158"/>
                <a:gd name="T99" fmla="*/ 303 h 940"/>
                <a:gd name="T100" fmla="*/ 1039 w 1158"/>
                <a:gd name="T101" fmla="*/ 278 h 940"/>
                <a:gd name="T102" fmla="*/ 1064 w 1158"/>
                <a:gd name="T103" fmla="*/ 254 h 940"/>
                <a:gd name="T104" fmla="*/ 1093 w 1158"/>
                <a:gd name="T105" fmla="*/ 240 h 940"/>
                <a:gd name="T106" fmla="*/ 1122 w 1158"/>
                <a:gd name="T107" fmla="*/ 234 h 940"/>
                <a:gd name="T108" fmla="*/ 1158 w 1158"/>
                <a:gd name="T109" fmla="*/ 234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1158" y="23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1" y="940"/>
                  </a:lnTo>
                  <a:lnTo>
                    <a:pt x="104" y="940"/>
                  </a:lnTo>
                  <a:lnTo>
                    <a:pt x="109" y="922"/>
                  </a:lnTo>
                  <a:lnTo>
                    <a:pt x="109" y="909"/>
                  </a:lnTo>
                  <a:lnTo>
                    <a:pt x="106" y="891"/>
                  </a:lnTo>
                  <a:lnTo>
                    <a:pt x="100" y="872"/>
                  </a:lnTo>
                  <a:lnTo>
                    <a:pt x="94" y="849"/>
                  </a:lnTo>
                  <a:lnTo>
                    <a:pt x="91" y="831"/>
                  </a:lnTo>
                  <a:lnTo>
                    <a:pt x="90" y="815"/>
                  </a:lnTo>
                  <a:lnTo>
                    <a:pt x="93" y="797"/>
                  </a:lnTo>
                  <a:lnTo>
                    <a:pt x="98" y="780"/>
                  </a:lnTo>
                  <a:lnTo>
                    <a:pt x="109" y="763"/>
                  </a:lnTo>
                  <a:lnTo>
                    <a:pt x="122" y="750"/>
                  </a:lnTo>
                  <a:lnTo>
                    <a:pt x="136" y="737"/>
                  </a:lnTo>
                  <a:lnTo>
                    <a:pt x="152" y="728"/>
                  </a:lnTo>
                  <a:lnTo>
                    <a:pt x="171" y="720"/>
                  </a:lnTo>
                  <a:lnTo>
                    <a:pt x="188" y="717"/>
                  </a:lnTo>
                  <a:lnTo>
                    <a:pt x="212" y="716"/>
                  </a:lnTo>
                  <a:lnTo>
                    <a:pt x="240" y="718"/>
                  </a:lnTo>
                  <a:lnTo>
                    <a:pt x="258" y="720"/>
                  </a:lnTo>
                  <a:lnTo>
                    <a:pt x="274" y="725"/>
                  </a:lnTo>
                  <a:lnTo>
                    <a:pt x="289" y="734"/>
                  </a:lnTo>
                  <a:lnTo>
                    <a:pt x="308" y="749"/>
                  </a:lnTo>
                  <a:lnTo>
                    <a:pt x="320" y="763"/>
                  </a:lnTo>
                  <a:lnTo>
                    <a:pt x="331" y="778"/>
                  </a:lnTo>
                  <a:lnTo>
                    <a:pt x="337" y="794"/>
                  </a:lnTo>
                  <a:lnTo>
                    <a:pt x="341" y="809"/>
                  </a:lnTo>
                  <a:lnTo>
                    <a:pt x="341" y="826"/>
                  </a:lnTo>
                  <a:lnTo>
                    <a:pt x="339" y="843"/>
                  </a:lnTo>
                  <a:lnTo>
                    <a:pt x="335" y="859"/>
                  </a:lnTo>
                  <a:lnTo>
                    <a:pt x="331" y="874"/>
                  </a:lnTo>
                  <a:lnTo>
                    <a:pt x="326" y="890"/>
                  </a:lnTo>
                  <a:lnTo>
                    <a:pt x="323" y="906"/>
                  </a:lnTo>
                  <a:lnTo>
                    <a:pt x="323" y="920"/>
                  </a:lnTo>
                  <a:lnTo>
                    <a:pt x="327" y="936"/>
                  </a:lnTo>
                  <a:lnTo>
                    <a:pt x="521" y="936"/>
                  </a:lnTo>
                  <a:lnTo>
                    <a:pt x="519" y="903"/>
                  </a:lnTo>
                  <a:lnTo>
                    <a:pt x="521" y="879"/>
                  </a:lnTo>
                  <a:lnTo>
                    <a:pt x="521" y="861"/>
                  </a:lnTo>
                  <a:lnTo>
                    <a:pt x="522" y="844"/>
                  </a:lnTo>
                  <a:lnTo>
                    <a:pt x="524" y="826"/>
                  </a:lnTo>
                  <a:lnTo>
                    <a:pt x="528" y="808"/>
                  </a:lnTo>
                  <a:lnTo>
                    <a:pt x="533" y="796"/>
                  </a:lnTo>
                  <a:lnTo>
                    <a:pt x="540" y="785"/>
                  </a:lnTo>
                  <a:lnTo>
                    <a:pt x="550" y="776"/>
                  </a:lnTo>
                  <a:lnTo>
                    <a:pt x="561" y="769"/>
                  </a:lnTo>
                  <a:lnTo>
                    <a:pt x="574" y="765"/>
                  </a:lnTo>
                  <a:lnTo>
                    <a:pt x="588" y="763"/>
                  </a:lnTo>
                  <a:lnTo>
                    <a:pt x="601" y="762"/>
                  </a:lnTo>
                  <a:lnTo>
                    <a:pt x="618" y="762"/>
                  </a:lnTo>
                  <a:lnTo>
                    <a:pt x="634" y="763"/>
                  </a:lnTo>
                  <a:lnTo>
                    <a:pt x="647" y="765"/>
                  </a:lnTo>
                  <a:lnTo>
                    <a:pt x="664" y="766"/>
                  </a:lnTo>
                  <a:lnTo>
                    <a:pt x="682" y="768"/>
                  </a:lnTo>
                  <a:lnTo>
                    <a:pt x="702" y="768"/>
                  </a:lnTo>
                  <a:lnTo>
                    <a:pt x="719" y="766"/>
                  </a:lnTo>
                  <a:lnTo>
                    <a:pt x="736" y="763"/>
                  </a:lnTo>
                  <a:lnTo>
                    <a:pt x="754" y="759"/>
                  </a:lnTo>
                  <a:lnTo>
                    <a:pt x="767" y="752"/>
                  </a:lnTo>
                  <a:lnTo>
                    <a:pt x="781" y="743"/>
                  </a:lnTo>
                  <a:lnTo>
                    <a:pt x="790" y="731"/>
                  </a:lnTo>
                  <a:lnTo>
                    <a:pt x="799" y="718"/>
                  </a:lnTo>
                  <a:lnTo>
                    <a:pt x="803" y="705"/>
                  </a:lnTo>
                  <a:lnTo>
                    <a:pt x="805" y="690"/>
                  </a:lnTo>
                  <a:lnTo>
                    <a:pt x="803" y="675"/>
                  </a:lnTo>
                  <a:lnTo>
                    <a:pt x="802" y="659"/>
                  </a:lnTo>
                  <a:lnTo>
                    <a:pt x="803" y="642"/>
                  </a:lnTo>
                  <a:lnTo>
                    <a:pt x="806" y="629"/>
                  </a:lnTo>
                  <a:lnTo>
                    <a:pt x="810" y="615"/>
                  </a:lnTo>
                  <a:lnTo>
                    <a:pt x="816" y="602"/>
                  </a:lnTo>
                  <a:lnTo>
                    <a:pt x="824" y="593"/>
                  </a:lnTo>
                  <a:lnTo>
                    <a:pt x="837" y="584"/>
                  </a:lnTo>
                  <a:lnTo>
                    <a:pt x="853" y="578"/>
                  </a:lnTo>
                  <a:lnTo>
                    <a:pt x="869" y="573"/>
                  </a:lnTo>
                  <a:lnTo>
                    <a:pt x="884" y="569"/>
                  </a:lnTo>
                  <a:lnTo>
                    <a:pt x="900" y="565"/>
                  </a:lnTo>
                  <a:lnTo>
                    <a:pt x="921" y="561"/>
                  </a:lnTo>
                  <a:lnTo>
                    <a:pt x="937" y="558"/>
                  </a:lnTo>
                  <a:lnTo>
                    <a:pt x="954" y="553"/>
                  </a:lnTo>
                  <a:lnTo>
                    <a:pt x="968" y="548"/>
                  </a:lnTo>
                  <a:lnTo>
                    <a:pt x="982" y="542"/>
                  </a:lnTo>
                  <a:lnTo>
                    <a:pt x="993" y="534"/>
                  </a:lnTo>
                  <a:lnTo>
                    <a:pt x="1003" y="526"/>
                  </a:lnTo>
                  <a:lnTo>
                    <a:pt x="1014" y="513"/>
                  </a:lnTo>
                  <a:lnTo>
                    <a:pt x="1021" y="501"/>
                  </a:lnTo>
                  <a:lnTo>
                    <a:pt x="1027" y="487"/>
                  </a:lnTo>
                  <a:lnTo>
                    <a:pt x="1030" y="469"/>
                  </a:lnTo>
                  <a:lnTo>
                    <a:pt x="1028" y="454"/>
                  </a:lnTo>
                  <a:lnTo>
                    <a:pt x="1026" y="438"/>
                  </a:lnTo>
                  <a:lnTo>
                    <a:pt x="1021" y="419"/>
                  </a:lnTo>
                  <a:lnTo>
                    <a:pt x="1016" y="398"/>
                  </a:lnTo>
                  <a:lnTo>
                    <a:pt x="1011" y="379"/>
                  </a:lnTo>
                  <a:lnTo>
                    <a:pt x="1010" y="364"/>
                  </a:lnTo>
                  <a:lnTo>
                    <a:pt x="1010" y="350"/>
                  </a:lnTo>
                  <a:lnTo>
                    <a:pt x="1012" y="331"/>
                  </a:lnTo>
                  <a:lnTo>
                    <a:pt x="1017" y="315"/>
                  </a:lnTo>
                  <a:lnTo>
                    <a:pt x="1022" y="303"/>
                  </a:lnTo>
                  <a:lnTo>
                    <a:pt x="1029" y="291"/>
                  </a:lnTo>
                  <a:lnTo>
                    <a:pt x="1039" y="278"/>
                  </a:lnTo>
                  <a:lnTo>
                    <a:pt x="1050" y="265"/>
                  </a:lnTo>
                  <a:lnTo>
                    <a:pt x="1064" y="254"/>
                  </a:lnTo>
                  <a:lnTo>
                    <a:pt x="1079" y="245"/>
                  </a:lnTo>
                  <a:lnTo>
                    <a:pt x="1093" y="240"/>
                  </a:lnTo>
                  <a:lnTo>
                    <a:pt x="1107" y="236"/>
                  </a:lnTo>
                  <a:lnTo>
                    <a:pt x="1122" y="234"/>
                  </a:lnTo>
                  <a:lnTo>
                    <a:pt x="1140" y="234"/>
                  </a:lnTo>
                  <a:lnTo>
                    <a:pt x="1158" y="234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152"/>
              <a:ext cx="301" cy="1123"/>
              <a:chOff x="3096" y="1362"/>
              <a:chExt cx="445" cy="141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6" y="1567"/>
                <a:ext cx="445" cy="398"/>
                <a:chOff x="3096" y="1567"/>
                <a:chExt cx="445" cy="398"/>
              </a:xfrm>
            </p:grpSpPr>
            <p:sp>
              <p:nvSpPr>
                <p:cNvPr id="473187" name="Freeform 7"/>
                <p:cNvSpPr>
                  <a:spLocks/>
                </p:cNvSpPr>
                <p:nvPr/>
              </p:nvSpPr>
              <p:spPr bwMode="auto">
                <a:xfrm>
                  <a:off x="3096" y="1567"/>
                  <a:ext cx="445" cy="398"/>
                </a:xfrm>
                <a:custGeom>
                  <a:avLst/>
                  <a:gdLst>
                    <a:gd name="T0" fmla="*/ 169 w 445"/>
                    <a:gd name="T1" fmla="*/ 0 h 398"/>
                    <a:gd name="T2" fmla="*/ 116 w 445"/>
                    <a:gd name="T3" fmla="*/ 33 h 398"/>
                    <a:gd name="T4" fmla="*/ 61 w 445"/>
                    <a:gd name="T5" fmla="*/ 60 h 398"/>
                    <a:gd name="T6" fmla="*/ 28 w 445"/>
                    <a:gd name="T7" fmla="*/ 174 h 398"/>
                    <a:gd name="T8" fmla="*/ 1 w 445"/>
                    <a:gd name="T9" fmla="*/ 262 h 398"/>
                    <a:gd name="T10" fmla="*/ 0 w 445"/>
                    <a:gd name="T11" fmla="*/ 280 h 398"/>
                    <a:gd name="T12" fmla="*/ 24 w 445"/>
                    <a:gd name="T13" fmla="*/ 323 h 398"/>
                    <a:gd name="T14" fmla="*/ 40 w 445"/>
                    <a:gd name="T15" fmla="*/ 338 h 398"/>
                    <a:gd name="T16" fmla="*/ 54 w 445"/>
                    <a:gd name="T17" fmla="*/ 341 h 398"/>
                    <a:gd name="T18" fmla="*/ 55 w 445"/>
                    <a:gd name="T19" fmla="*/ 353 h 398"/>
                    <a:gd name="T20" fmla="*/ 81 w 445"/>
                    <a:gd name="T21" fmla="*/ 335 h 398"/>
                    <a:gd name="T22" fmla="*/ 84 w 445"/>
                    <a:gd name="T23" fmla="*/ 382 h 398"/>
                    <a:gd name="T24" fmla="*/ 99 w 445"/>
                    <a:gd name="T25" fmla="*/ 398 h 398"/>
                    <a:gd name="T26" fmla="*/ 359 w 445"/>
                    <a:gd name="T27" fmla="*/ 398 h 398"/>
                    <a:gd name="T28" fmla="*/ 382 w 445"/>
                    <a:gd name="T29" fmla="*/ 376 h 398"/>
                    <a:gd name="T30" fmla="*/ 377 w 445"/>
                    <a:gd name="T31" fmla="*/ 335 h 398"/>
                    <a:gd name="T32" fmla="*/ 406 w 445"/>
                    <a:gd name="T33" fmla="*/ 361 h 398"/>
                    <a:gd name="T34" fmla="*/ 445 w 445"/>
                    <a:gd name="T35" fmla="*/ 286 h 398"/>
                    <a:gd name="T36" fmla="*/ 365 w 445"/>
                    <a:gd name="T37" fmla="*/ 52 h 398"/>
                    <a:gd name="T38" fmla="*/ 280 w 445"/>
                    <a:gd name="T39" fmla="*/ 22 h 398"/>
                    <a:gd name="T40" fmla="*/ 254 w 445"/>
                    <a:gd name="T41" fmla="*/ 7 h 398"/>
                    <a:gd name="T42" fmla="*/ 214 w 445"/>
                    <a:gd name="T43" fmla="*/ 45 h 398"/>
                    <a:gd name="T44" fmla="*/ 169 w 445"/>
                    <a:gd name="T45" fmla="*/ 0 h 3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45"/>
                    <a:gd name="T70" fmla="*/ 0 h 398"/>
                    <a:gd name="T71" fmla="*/ 445 w 445"/>
                    <a:gd name="T72" fmla="*/ 398 h 3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45" h="398">
                      <a:moveTo>
                        <a:pt x="169" y="0"/>
                      </a:moveTo>
                      <a:lnTo>
                        <a:pt x="116" y="33"/>
                      </a:lnTo>
                      <a:lnTo>
                        <a:pt x="61" y="60"/>
                      </a:lnTo>
                      <a:lnTo>
                        <a:pt x="28" y="174"/>
                      </a:lnTo>
                      <a:lnTo>
                        <a:pt x="1" y="262"/>
                      </a:lnTo>
                      <a:lnTo>
                        <a:pt x="0" y="280"/>
                      </a:lnTo>
                      <a:lnTo>
                        <a:pt x="24" y="323"/>
                      </a:lnTo>
                      <a:lnTo>
                        <a:pt x="40" y="338"/>
                      </a:lnTo>
                      <a:lnTo>
                        <a:pt x="54" y="341"/>
                      </a:lnTo>
                      <a:lnTo>
                        <a:pt x="55" y="353"/>
                      </a:lnTo>
                      <a:lnTo>
                        <a:pt x="81" y="335"/>
                      </a:lnTo>
                      <a:lnTo>
                        <a:pt x="84" y="382"/>
                      </a:lnTo>
                      <a:lnTo>
                        <a:pt x="99" y="398"/>
                      </a:lnTo>
                      <a:lnTo>
                        <a:pt x="359" y="398"/>
                      </a:lnTo>
                      <a:lnTo>
                        <a:pt x="382" y="376"/>
                      </a:lnTo>
                      <a:lnTo>
                        <a:pt x="377" y="335"/>
                      </a:lnTo>
                      <a:lnTo>
                        <a:pt x="406" y="361"/>
                      </a:lnTo>
                      <a:lnTo>
                        <a:pt x="445" y="286"/>
                      </a:lnTo>
                      <a:lnTo>
                        <a:pt x="365" y="52"/>
                      </a:lnTo>
                      <a:lnTo>
                        <a:pt x="280" y="22"/>
                      </a:lnTo>
                      <a:lnTo>
                        <a:pt x="254" y="7"/>
                      </a:lnTo>
                      <a:lnTo>
                        <a:pt x="214" y="45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183" y="1608"/>
                  <a:ext cx="310" cy="356"/>
                  <a:chOff x="3183" y="1608"/>
                  <a:chExt cx="310" cy="356"/>
                </a:xfrm>
              </p:grpSpPr>
              <p:sp>
                <p:nvSpPr>
                  <p:cNvPr id="473189" name="Freeform 9"/>
                  <p:cNvSpPr>
                    <a:spLocks/>
                  </p:cNvSpPr>
                  <p:nvPr/>
                </p:nvSpPr>
                <p:spPr bwMode="auto">
                  <a:xfrm>
                    <a:off x="3281" y="1608"/>
                    <a:ext cx="65" cy="356"/>
                  </a:xfrm>
                  <a:custGeom>
                    <a:avLst/>
                    <a:gdLst>
                      <a:gd name="T0" fmla="*/ 18 w 65"/>
                      <a:gd name="T1" fmla="*/ 0 h 356"/>
                      <a:gd name="T2" fmla="*/ 6 w 65"/>
                      <a:gd name="T3" fmla="*/ 24 h 356"/>
                      <a:gd name="T4" fmla="*/ 18 w 65"/>
                      <a:gd name="T5" fmla="*/ 36 h 356"/>
                      <a:gd name="T6" fmla="*/ 0 w 65"/>
                      <a:gd name="T7" fmla="*/ 285 h 356"/>
                      <a:gd name="T8" fmla="*/ 2 w 65"/>
                      <a:gd name="T9" fmla="*/ 329 h 356"/>
                      <a:gd name="T10" fmla="*/ 35 w 65"/>
                      <a:gd name="T11" fmla="*/ 356 h 356"/>
                      <a:gd name="T12" fmla="*/ 65 w 65"/>
                      <a:gd name="T13" fmla="*/ 326 h 356"/>
                      <a:gd name="T14" fmla="*/ 65 w 65"/>
                      <a:gd name="T15" fmla="*/ 275 h 356"/>
                      <a:gd name="T16" fmla="*/ 38 w 65"/>
                      <a:gd name="T17" fmla="*/ 38 h 356"/>
                      <a:gd name="T18" fmla="*/ 50 w 65"/>
                      <a:gd name="T19" fmla="*/ 24 h 356"/>
                      <a:gd name="T20" fmla="*/ 39 w 65"/>
                      <a:gd name="T21" fmla="*/ 1 h 356"/>
                      <a:gd name="T22" fmla="*/ 29 w 65"/>
                      <a:gd name="T23" fmla="*/ 9 h 356"/>
                      <a:gd name="T24" fmla="*/ 18 w 65"/>
                      <a:gd name="T25" fmla="*/ 0 h 3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356"/>
                      <a:gd name="T41" fmla="*/ 65 w 65"/>
                      <a:gd name="T42" fmla="*/ 356 h 3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356">
                        <a:moveTo>
                          <a:pt x="18" y="0"/>
                        </a:moveTo>
                        <a:lnTo>
                          <a:pt x="6" y="24"/>
                        </a:lnTo>
                        <a:lnTo>
                          <a:pt x="18" y="36"/>
                        </a:lnTo>
                        <a:lnTo>
                          <a:pt x="0" y="285"/>
                        </a:lnTo>
                        <a:lnTo>
                          <a:pt x="2" y="329"/>
                        </a:lnTo>
                        <a:lnTo>
                          <a:pt x="35" y="356"/>
                        </a:lnTo>
                        <a:lnTo>
                          <a:pt x="65" y="326"/>
                        </a:lnTo>
                        <a:lnTo>
                          <a:pt x="65" y="275"/>
                        </a:lnTo>
                        <a:lnTo>
                          <a:pt x="38" y="38"/>
                        </a:lnTo>
                        <a:lnTo>
                          <a:pt x="50" y="24"/>
                        </a:lnTo>
                        <a:lnTo>
                          <a:pt x="39" y="1"/>
                        </a:lnTo>
                        <a:lnTo>
                          <a:pt x="29" y="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83" y="1759"/>
                    <a:ext cx="310" cy="122"/>
                    <a:chOff x="3183" y="1759"/>
                    <a:chExt cx="310" cy="122"/>
                  </a:xfrm>
                </p:grpSpPr>
                <p:sp>
                  <p:nvSpPr>
                    <p:cNvPr id="4731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250" y="1785"/>
                      <a:ext cx="241" cy="77"/>
                    </a:xfrm>
                    <a:custGeom>
                      <a:avLst/>
                      <a:gdLst>
                        <a:gd name="T0" fmla="*/ 21 w 241"/>
                        <a:gd name="T1" fmla="*/ 48 h 77"/>
                        <a:gd name="T2" fmla="*/ 184 w 241"/>
                        <a:gd name="T3" fmla="*/ 0 h 77"/>
                        <a:gd name="T4" fmla="*/ 241 w 241"/>
                        <a:gd name="T5" fmla="*/ 6 h 77"/>
                        <a:gd name="T6" fmla="*/ 40 w 241"/>
                        <a:gd name="T7" fmla="*/ 77 h 77"/>
                        <a:gd name="T8" fmla="*/ 0 w 241"/>
                        <a:gd name="T9" fmla="*/ 56 h 77"/>
                        <a:gd name="T10" fmla="*/ 21 w 241"/>
                        <a:gd name="T11" fmla="*/ 48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1"/>
                        <a:gd name="T19" fmla="*/ 0 h 77"/>
                        <a:gd name="T20" fmla="*/ 241 w 241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1" h="77">
                          <a:moveTo>
                            <a:pt x="21" y="48"/>
                          </a:moveTo>
                          <a:lnTo>
                            <a:pt x="184" y="0"/>
                          </a:lnTo>
                          <a:lnTo>
                            <a:pt x="241" y="6"/>
                          </a:lnTo>
                          <a:lnTo>
                            <a:pt x="40" y="77"/>
                          </a:lnTo>
                          <a:lnTo>
                            <a:pt x="0" y="56"/>
                          </a:lnTo>
                          <a:lnTo>
                            <a:pt x="21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358" y="1788"/>
                      <a:ext cx="135" cy="89"/>
                    </a:xfrm>
                    <a:custGeom>
                      <a:avLst/>
                      <a:gdLst>
                        <a:gd name="T0" fmla="*/ 70 w 135"/>
                        <a:gd name="T1" fmla="*/ 0 h 89"/>
                        <a:gd name="T2" fmla="*/ 16 w 135"/>
                        <a:gd name="T3" fmla="*/ 14 h 89"/>
                        <a:gd name="T4" fmla="*/ 13 w 135"/>
                        <a:gd name="T5" fmla="*/ 32 h 89"/>
                        <a:gd name="T6" fmla="*/ 0 w 135"/>
                        <a:gd name="T7" fmla="*/ 47 h 89"/>
                        <a:gd name="T8" fmla="*/ 22 w 135"/>
                        <a:gd name="T9" fmla="*/ 71 h 89"/>
                        <a:gd name="T10" fmla="*/ 52 w 135"/>
                        <a:gd name="T11" fmla="*/ 86 h 89"/>
                        <a:gd name="T12" fmla="*/ 96 w 135"/>
                        <a:gd name="T13" fmla="*/ 89 h 89"/>
                        <a:gd name="T14" fmla="*/ 135 w 135"/>
                        <a:gd name="T15" fmla="*/ 50 h 89"/>
                        <a:gd name="T16" fmla="*/ 130 w 135"/>
                        <a:gd name="T17" fmla="*/ 3 h 89"/>
                        <a:gd name="T18" fmla="*/ 96 w 135"/>
                        <a:gd name="T19" fmla="*/ 26 h 89"/>
                        <a:gd name="T20" fmla="*/ 70 w 135"/>
                        <a:gd name="T21" fmla="*/ 0 h 8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89"/>
                        <a:gd name="T35" fmla="*/ 135 w 135"/>
                        <a:gd name="T36" fmla="*/ 89 h 8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89">
                          <a:moveTo>
                            <a:pt x="70" y="0"/>
                          </a:moveTo>
                          <a:lnTo>
                            <a:pt x="16" y="14"/>
                          </a:lnTo>
                          <a:lnTo>
                            <a:pt x="13" y="32"/>
                          </a:lnTo>
                          <a:lnTo>
                            <a:pt x="0" y="47"/>
                          </a:lnTo>
                          <a:lnTo>
                            <a:pt x="22" y="71"/>
                          </a:lnTo>
                          <a:lnTo>
                            <a:pt x="52" y="86"/>
                          </a:lnTo>
                          <a:lnTo>
                            <a:pt x="96" y="89"/>
                          </a:lnTo>
                          <a:lnTo>
                            <a:pt x="135" y="50"/>
                          </a:lnTo>
                          <a:lnTo>
                            <a:pt x="130" y="3"/>
                          </a:lnTo>
                          <a:lnTo>
                            <a:pt x="96" y="26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183" y="1759"/>
                      <a:ext cx="110" cy="122"/>
                    </a:xfrm>
                    <a:custGeom>
                      <a:avLst/>
                      <a:gdLst>
                        <a:gd name="T0" fmla="*/ 0 w 110"/>
                        <a:gd name="T1" fmla="*/ 76 h 122"/>
                        <a:gd name="T2" fmla="*/ 13 w 110"/>
                        <a:gd name="T3" fmla="*/ 55 h 122"/>
                        <a:gd name="T4" fmla="*/ 25 w 110"/>
                        <a:gd name="T5" fmla="*/ 32 h 122"/>
                        <a:gd name="T6" fmla="*/ 31 w 110"/>
                        <a:gd name="T7" fmla="*/ 10 h 122"/>
                        <a:gd name="T8" fmla="*/ 64 w 110"/>
                        <a:gd name="T9" fmla="*/ 0 h 122"/>
                        <a:gd name="T10" fmla="*/ 89 w 110"/>
                        <a:gd name="T11" fmla="*/ 0 h 122"/>
                        <a:gd name="T12" fmla="*/ 110 w 110"/>
                        <a:gd name="T13" fmla="*/ 62 h 122"/>
                        <a:gd name="T14" fmla="*/ 103 w 110"/>
                        <a:gd name="T15" fmla="*/ 76 h 122"/>
                        <a:gd name="T16" fmla="*/ 89 w 110"/>
                        <a:gd name="T17" fmla="*/ 91 h 122"/>
                        <a:gd name="T18" fmla="*/ 67 w 110"/>
                        <a:gd name="T19" fmla="*/ 98 h 122"/>
                        <a:gd name="T20" fmla="*/ 50 w 110"/>
                        <a:gd name="T21" fmla="*/ 100 h 122"/>
                        <a:gd name="T22" fmla="*/ 43 w 110"/>
                        <a:gd name="T23" fmla="*/ 104 h 122"/>
                        <a:gd name="T24" fmla="*/ 32 w 110"/>
                        <a:gd name="T25" fmla="*/ 116 h 122"/>
                        <a:gd name="T26" fmla="*/ 13 w 110"/>
                        <a:gd name="T27" fmla="*/ 122 h 122"/>
                        <a:gd name="T28" fmla="*/ 4 w 110"/>
                        <a:gd name="T29" fmla="*/ 122 h 122"/>
                        <a:gd name="T30" fmla="*/ 0 w 110"/>
                        <a:gd name="T31" fmla="*/ 76 h 12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122"/>
                        <a:gd name="T50" fmla="*/ 110 w 110"/>
                        <a:gd name="T51" fmla="*/ 122 h 12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122">
                          <a:moveTo>
                            <a:pt x="0" y="76"/>
                          </a:moveTo>
                          <a:lnTo>
                            <a:pt x="13" y="55"/>
                          </a:lnTo>
                          <a:lnTo>
                            <a:pt x="25" y="32"/>
                          </a:lnTo>
                          <a:lnTo>
                            <a:pt x="31" y="10"/>
                          </a:lnTo>
                          <a:lnTo>
                            <a:pt x="64" y="0"/>
                          </a:lnTo>
                          <a:lnTo>
                            <a:pt x="89" y="0"/>
                          </a:lnTo>
                          <a:lnTo>
                            <a:pt x="110" y="62"/>
                          </a:lnTo>
                          <a:lnTo>
                            <a:pt x="103" y="76"/>
                          </a:lnTo>
                          <a:lnTo>
                            <a:pt x="89" y="91"/>
                          </a:lnTo>
                          <a:lnTo>
                            <a:pt x="67" y="98"/>
                          </a:lnTo>
                          <a:lnTo>
                            <a:pt x="50" y="100"/>
                          </a:lnTo>
                          <a:lnTo>
                            <a:pt x="43" y="104"/>
                          </a:lnTo>
                          <a:lnTo>
                            <a:pt x="32" y="116"/>
                          </a:lnTo>
                          <a:lnTo>
                            <a:pt x="13" y="122"/>
                          </a:lnTo>
                          <a:lnTo>
                            <a:pt x="4" y="122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236" y="1362"/>
                <a:ext cx="153" cy="255"/>
                <a:chOff x="3236" y="1362"/>
                <a:chExt cx="153" cy="255"/>
              </a:xfrm>
            </p:grpSpPr>
            <p:sp>
              <p:nvSpPr>
                <p:cNvPr id="473185" name="Freeform 15"/>
                <p:cNvSpPr>
                  <a:spLocks/>
                </p:cNvSpPr>
                <p:nvPr/>
              </p:nvSpPr>
              <p:spPr bwMode="auto">
                <a:xfrm>
                  <a:off x="3239" y="1376"/>
                  <a:ext cx="142" cy="241"/>
                </a:xfrm>
                <a:custGeom>
                  <a:avLst/>
                  <a:gdLst>
                    <a:gd name="T0" fmla="*/ 0 w 142"/>
                    <a:gd name="T1" fmla="*/ 103 h 241"/>
                    <a:gd name="T2" fmla="*/ 6 w 142"/>
                    <a:gd name="T3" fmla="*/ 123 h 241"/>
                    <a:gd name="T4" fmla="*/ 11 w 142"/>
                    <a:gd name="T5" fmla="*/ 135 h 241"/>
                    <a:gd name="T6" fmla="*/ 16 w 142"/>
                    <a:gd name="T7" fmla="*/ 145 h 241"/>
                    <a:gd name="T8" fmla="*/ 24 w 142"/>
                    <a:gd name="T9" fmla="*/ 144 h 241"/>
                    <a:gd name="T10" fmla="*/ 26 w 142"/>
                    <a:gd name="T11" fmla="*/ 144 h 241"/>
                    <a:gd name="T12" fmla="*/ 26 w 142"/>
                    <a:gd name="T13" fmla="*/ 192 h 241"/>
                    <a:gd name="T14" fmla="*/ 71 w 142"/>
                    <a:gd name="T15" fmla="*/ 241 h 241"/>
                    <a:gd name="T16" fmla="*/ 111 w 142"/>
                    <a:gd name="T17" fmla="*/ 204 h 241"/>
                    <a:gd name="T18" fmla="*/ 113 w 142"/>
                    <a:gd name="T19" fmla="*/ 192 h 241"/>
                    <a:gd name="T20" fmla="*/ 118 w 142"/>
                    <a:gd name="T21" fmla="*/ 182 h 241"/>
                    <a:gd name="T22" fmla="*/ 124 w 142"/>
                    <a:gd name="T23" fmla="*/ 172 h 241"/>
                    <a:gd name="T24" fmla="*/ 129 w 142"/>
                    <a:gd name="T25" fmla="*/ 152 h 241"/>
                    <a:gd name="T26" fmla="*/ 138 w 142"/>
                    <a:gd name="T27" fmla="*/ 131 h 241"/>
                    <a:gd name="T28" fmla="*/ 140 w 142"/>
                    <a:gd name="T29" fmla="*/ 113 h 241"/>
                    <a:gd name="T30" fmla="*/ 141 w 142"/>
                    <a:gd name="T31" fmla="*/ 72 h 241"/>
                    <a:gd name="T32" fmla="*/ 142 w 142"/>
                    <a:gd name="T33" fmla="*/ 55 h 241"/>
                    <a:gd name="T34" fmla="*/ 139 w 142"/>
                    <a:gd name="T35" fmla="*/ 37 h 241"/>
                    <a:gd name="T36" fmla="*/ 130 w 142"/>
                    <a:gd name="T37" fmla="*/ 22 h 241"/>
                    <a:gd name="T38" fmla="*/ 114 w 142"/>
                    <a:gd name="T39" fmla="*/ 9 h 241"/>
                    <a:gd name="T40" fmla="*/ 96 w 142"/>
                    <a:gd name="T41" fmla="*/ 3 h 241"/>
                    <a:gd name="T42" fmla="*/ 76 w 142"/>
                    <a:gd name="T43" fmla="*/ 0 h 241"/>
                    <a:gd name="T44" fmla="*/ 56 w 142"/>
                    <a:gd name="T45" fmla="*/ 2 h 241"/>
                    <a:gd name="T46" fmla="*/ 41 w 142"/>
                    <a:gd name="T47" fmla="*/ 8 h 241"/>
                    <a:gd name="T48" fmla="*/ 27 w 142"/>
                    <a:gd name="T49" fmla="*/ 18 h 241"/>
                    <a:gd name="T50" fmla="*/ 17 w 142"/>
                    <a:gd name="T51" fmla="*/ 29 h 241"/>
                    <a:gd name="T52" fmla="*/ 11 w 142"/>
                    <a:gd name="T53" fmla="*/ 40 h 241"/>
                    <a:gd name="T54" fmla="*/ 5 w 142"/>
                    <a:gd name="T55" fmla="*/ 54 h 241"/>
                    <a:gd name="T56" fmla="*/ 3 w 142"/>
                    <a:gd name="T57" fmla="*/ 67 h 241"/>
                    <a:gd name="T58" fmla="*/ 2 w 142"/>
                    <a:gd name="T59" fmla="*/ 84 h 241"/>
                    <a:gd name="T60" fmla="*/ 4 w 142"/>
                    <a:gd name="T61" fmla="*/ 96 h 241"/>
                    <a:gd name="T62" fmla="*/ 0 w 142"/>
                    <a:gd name="T63" fmla="*/ 103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41"/>
                    <a:gd name="T98" fmla="*/ 142 w 142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41">
                      <a:moveTo>
                        <a:pt x="0" y="103"/>
                      </a:moveTo>
                      <a:lnTo>
                        <a:pt x="6" y="123"/>
                      </a:lnTo>
                      <a:lnTo>
                        <a:pt x="11" y="135"/>
                      </a:lnTo>
                      <a:lnTo>
                        <a:pt x="16" y="145"/>
                      </a:lnTo>
                      <a:lnTo>
                        <a:pt x="24" y="144"/>
                      </a:lnTo>
                      <a:lnTo>
                        <a:pt x="26" y="144"/>
                      </a:lnTo>
                      <a:lnTo>
                        <a:pt x="26" y="192"/>
                      </a:lnTo>
                      <a:lnTo>
                        <a:pt x="71" y="241"/>
                      </a:lnTo>
                      <a:lnTo>
                        <a:pt x="111" y="204"/>
                      </a:lnTo>
                      <a:lnTo>
                        <a:pt x="113" y="192"/>
                      </a:lnTo>
                      <a:lnTo>
                        <a:pt x="118" y="182"/>
                      </a:lnTo>
                      <a:lnTo>
                        <a:pt x="124" y="172"/>
                      </a:lnTo>
                      <a:lnTo>
                        <a:pt x="129" y="152"/>
                      </a:lnTo>
                      <a:lnTo>
                        <a:pt x="138" y="131"/>
                      </a:lnTo>
                      <a:lnTo>
                        <a:pt x="140" y="113"/>
                      </a:lnTo>
                      <a:lnTo>
                        <a:pt x="141" y="72"/>
                      </a:lnTo>
                      <a:lnTo>
                        <a:pt x="142" y="55"/>
                      </a:lnTo>
                      <a:lnTo>
                        <a:pt x="139" y="37"/>
                      </a:lnTo>
                      <a:lnTo>
                        <a:pt x="130" y="22"/>
                      </a:lnTo>
                      <a:lnTo>
                        <a:pt x="114" y="9"/>
                      </a:lnTo>
                      <a:lnTo>
                        <a:pt x="96" y="3"/>
                      </a:lnTo>
                      <a:lnTo>
                        <a:pt x="76" y="0"/>
                      </a:lnTo>
                      <a:lnTo>
                        <a:pt x="56" y="2"/>
                      </a:lnTo>
                      <a:lnTo>
                        <a:pt x="41" y="8"/>
                      </a:lnTo>
                      <a:lnTo>
                        <a:pt x="27" y="18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5" y="54"/>
                      </a:lnTo>
                      <a:lnTo>
                        <a:pt x="3" y="67"/>
                      </a:lnTo>
                      <a:lnTo>
                        <a:pt x="2" y="84"/>
                      </a:lnTo>
                      <a:lnTo>
                        <a:pt x="4" y="96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6" name="Freeform 16"/>
                <p:cNvSpPr>
                  <a:spLocks/>
                </p:cNvSpPr>
                <p:nvPr/>
              </p:nvSpPr>
              <p:spPr bwMode="auto">
                <a:xfrm>
                  <a:off x="3236" y="1362"/>
                  <a:ext cx="153" cy="131"/>
                </a:xfrm>
                <a:custGeom>
                  <a:avLst/>
                  <a:gdLst>
                    <a:gd name="T0" fmla="*/ 1 w 153"/>
                    <a:gd name="T1" fmla="*/ 108 h 131"/>
                    <a:gd name="T2" fmla="*/ 0 w 153"/>
                    <a:gd name="T3" fmla="*/ 91 h 131"/>
                    <a:gd name="T4" fmla="*/ 3 w 153"/>
                    <a:gd name="T5" fmla="*/ 69 h 131"/>
                    <a:gd name="T6" fmla="*/ 6 w 153"/>
                    <a:gd name="T7" fmla="*/ 50 h 131"/>
                    <a:gd name="T8" fmla="*/ 12 w 153"/>
                    <a:gd name="T9" fmla="*/ 36 h 131"/>
                    <a:gd name="T10" fmla="*/ 20 w 153"/>
                    <a:gd name="T11" fmla="*/ 23 h 131"/>
                    <a:gd name="T12" fmla="*/ 33 w 153"/>
                    <a:gd name="T13" fmla="*/ 18 h 131"/>
                    <a:gd name="T14" fmla="*/ 40 w 153"/>
                    <a:gd name="T15" fmla="*/ 12 h 131"/>
                    <a:gd name="T16" fmla="*/ 54 w 153"/>
                    <a:gd name="T17" fmla="*/ 6 h 131"/>
                    <a:gd name="T18" fmla="*/ 69 w 153"/>
                    <a:gd name="T19" fmla="*/ 0 h 131"/>
                    <a:gd name="T20" fmla="*/ 86 w 153"/>
                    <a:gd name="T21" fmla="*/ 0 h 131"/>
                    <a:gd name="T22" fmla="*/ 104 w 153"/>
                    <a:gd name="T23" fmla="*/ 3 h 131"/>
                    <a:gd name="T24" fmla="*/ 115 w 153"/>
                    <a:gd name="T25" fmla="*/ 9 h 131"/>
                    <a:gd name="T26" fmla="*/ 124 w 153"/>
                    <a:gd name="T27" fmla="*/ 16 h 131"/>
                    <a:gd name="T28" fmla="*/ 138 w 153"/>
                    <a:gd name="T29" fmla="*/ 27 h 131"/>
                    <a:gd name="T30" fmla="*/ 147 w 153"/>
                    <a:gd name="T31" fmla="*/ 37 h 131"/>
                    <a:gd name="T32" fmla="*/ 153 w 153"/>
                    <a:gd name="T33" fmla="*/ 42 h 131"/>
                    <a:gd name="T34" fmla="*/ 147 w 153"/>
                    <a:gd name="T35" fmla="*/ 43 h 131"/>
                    <a:gd name="T36" fmla="*/ 146 w 153"/>
                    <a:gd name="T37" fmla="*/ 47 h 131"/>
                    <a:gd name="T38" fmla="*/ 146 w 153"/>
                    <a:gd name="T39" fmla="*/ 54 h 131"/>
                    <a:gd name="T40" fmla="*/ 145 w 153"/>
                    <a:gd name="T41" fmla="*/ 64 h 131"/>
                    <a:gd name="T42" fmla="*/ 149 w 153"/>
                    <a:gd name="T43" fmla="*/ 78 h 131"/>
                    <a:gd name="T44" fmla="*/ 150 w 153"/>
                    <a:gd name="T45" fmla="*/ 94 h 131"/>
                    <a:gd name="T46" fmla="*/ 142 w 153"/>
                    <a:gd name="T47" fmla="*/ 112 h 131"/>
                    <a:gd name="T48" fmla="*/ 143 w 153"/>
                    <a:gd name="T49" fmla="*/ 87 h 131"/>
                    <a:gd name="T50" fmla="*/ 142 w 153"/>
                    <a:gd name="T51" fmla="*/ 70 h 131"/>
                    <a:gd name="T52" fmla="*/ 138 w 153"/>
                    <a:gd name="T53" fmla="*/ 62 h 131"/>
                    <a:gd name="T54" fmla="*/ 132 w 153"/>
                    <a:gd name="T55" fmla="*/ 58 h 131"/>
                    <a:gd name="T56" fmla="*/ 129 w 153"/>
                    <a:gd name="T57" fmla="*/ 53 h 131"/>
                    <a:gd name="T58" fmla="*/ 124 w 153"/>
                    <a:gd name="T59" fmla="*/ 54 h 131"/>
                    <a:gd name="T60" fmla="*/ 114 w 153"/>
                    <a:gd name="T61" fmla="*/ 58 h 131"/>
                    <a:gd name="T62" fmla="*/ 104 w 153"/>
                    <a:gd name="T63" fmla="*/ 58 h 131"/>
                    <a:gd name="T64" fmla="*/ 92 w 153"/>
                    <a:gd name="T65" fmla="*/ 58 h 131"/>
                    <a:gd name="T66" fmla="*/ 82 w 153"/>
                    <a:gd name="T67" fmla="*/ 57 h 131"/>
                    <a:gd name="T68" fmla="*/ 75 w 153"/>
                    <a:gd name="T69" fmla="*/ 57 h 131"/>
                    <a:gd name="T70" fmla="*/ 81 w 153"/>
                    <a:gd name="T71" fmla="*/ 60 h 131"/>
                    <a:gd name="T72" fmla="*/ 87 w 153"/>
                    <a:gd name="T73" fmla="*/ 62 h 131"/>
                    <a:gd name="T74" fmla="*/ 80 w 153"/>
                    <a:gd name="T75" fmla="*/ 63 h 131"/>
                    <a:gd name="T76" fmla="*/ 69 w 153"/>
                    <a:gd name="T77" fmla="*/ 62 h 131"/>
                    <a:gd name="T78" fmla="*/ 58 w 153"/>
                    <a:gd name="T79" fmla="*/ 61 h 131"/>
                    <a:gd name="T80" fmla="*/ 46 w 153"/>
                    <a:gd name="T81" fmla="*/ 60 h 131"/>
                    <a:gd name="T82" fmla="*/ 39 w 153"/>
                    <a:gd name="T83" fmla="*/ 60 h 131"/>
                    <a:gd name="T84" fmla="*/ 34 w 153"/>
                    <a:gd name="T85" fmla="*/ 60 h 131"/>
                    <a:gd name="T86" fmla="*/ 36 w 153"/>
                    <a:gd name="T87" fmla="*/ 62 h 131"/>
                    <a:gd name="T88" fmla="*/ 39 w 153"/>
                    <a:gd name="T89" fmla="*/ 67 h 131"/>
                    <a:gd name="T90" fmla="*/ 39 w 153"/>
                    <a:gd name="T91" fmla="*/ 75 h 131"/>
                    <a:gd name="T92" fmla="*/ 37 w 153"/>
                    <a:gd name="T93" fmla="*/ 83 h 131"/>
                    <a:gd name="T94" fmla="*/ 31 w 153"/>
                    <a:gd name="T95" fmla="*/ 92 h 131"/>
                    <a:gd name="T96" fmla="*/ 28 w 153"/>
                    <a:gd name="T97" fmla="*/ 102 h 131"/>
                    <a:gd name="T98" fmla="*/ 27 w 153"/>
                    <a:gd name="T99" fmla="*/ 113 h 131"/>
                    <a:gd name="T100" fmla="*/ 28 w 153"/>
                    <a:gd name="T101" fmla="*/ 126 h 131"/>
                    <a:gd name="T102" fmla="*/ 29 w 153"/>
                    <a:gd name="T103" fmla="*/ 131 h 131"/>
                    <a:gd name="T104" fmla="*/ 21 w 153"/>
                    <a:gd name="T105" fmla="*/ 122 h 131"/>
                    <a:gd name="T106" fmla="*/ 10 w 153"/>
                    <a:gd name="T107" fmla="*/ 112 h 131"/>
                    <a:gd name="T108" fmla="*/ 6 w 153"/>
                    <a:gd name="T109" fmla="*/ 113 h 131"/>
                    <a:gd name="T110" fmla="*/ 4 w 153"/>
                    <a:gd name="T111" fmla="*/ 121 h 131"/>
                    <a:gd name="T112" fmla="*/ 1 w 153"/>
                    <a:gd name="T113" fmla="*/ 108 h 1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"/>
                    <a:gd name="T172" fmla="*/ 0 h 131"/>
                    <a:gd name="T173" fmla="*/ 153 w 153"/>
                    <a:gd name="T174" fmla="*/ 131 h 1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" h="131">
                      <a:moveTo>
                        <a:pt x="1" y="108"/>
                      </a:moveTo>
                      <a:lnTo>
                        <a:pt x="0" y="91"/>
                      </a:lnTo>
                      <a:lnTo>
                        <a:pt x="3" y="69"/>
                      </a:lnTo>
                      <a:lnTo>
                        <a:pt x="6" y="50"/>
                      </a:lnTo>
                      <a:lnTo>
                        <a:pt x="12" y="36"/>
                      </a:lnTo>
                      <a:lnTo>
                        <a:pt x="20" y="23"/>
                      </a:lnTo>
                      <a:lnTo>
                        <a:pt x="33" y="18"/>
                      </a:lnTo>
                      <a:lnTo>
                        <a:pt x="40" y="12"/>
                      </a:lnTo>
                      <a:lnTo>
                        <a:pt x="54" y="6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04" y="3"/>
                      </a:lnTo>
                      <a:lnTo>
                        <a:pt x="115" y="9"/>
                      </a:lnTo>
                      <a:lnTo>
                        <a:pt x="124" y="16"/>
                      </a:lnTo>
                      <a:lnTo>
                        <a:pt x="138" y="27"/>
                      </a:lnTo>
                      <a:lnTo>
                        <a:pt x="147" y="37"/>
                      </a:lnTo>
                      <a:lnTo>
                        <a:pt x="153" y="42"/>
                      </a:lnTo>
                      <a:lnTo>
                        <a:pt x="147" y="43"/>
                      </a:lnTo>
                      <a:lnTo>
                        <a:pt x="146" y="47"/>
                      </a:lnTo>
                      <a:lnTo>
                        <a:pt x="146" y="54"/>
                      </a:lnTo>
                      <a:lnTo>
                        <a:pt x="145" y="64"/>
                      </a:lnTo>
                      <a:lnTo>
                        <a:pt x="149" y="78"/>
                      </a:lnTo>
                      <a:lnTo>
                        <a:pt x="150" y="94"/>
                      </a:lnTo>
                      <a:lnTo>
                        <a:pt x="142" y="112"/>
                      </a:lnTo>
                      <a:lnTo>
                        <a:pt x="143" y="87"/>
                      </a:lnTo>
                      <a:lnTo>
                        <a:pt x="142" y="70"/>
                      </a:lnTo>
                      <a:lnTo>
                        <a:pt x="138" y="62"/>
                      </a:lnTo>
                      <a:lnTo>
                        <a:pt x="132" y="58"/>
                      </a:lnTo>
                      <a:lnTo>
                        <a:pt x="129" y="53"/>
                      </a:lnTo>
                      <a:lnTo>
                        <a:pt x="124" y="54"/>
                      </a:lnTo>
                      <a:lnTo>
                        <a:pt x="114" y="58"/>
                      </a:lnTo>
                      <a:lnTo>
                        <a:pt x="104" y="58"/>
                      </a:lnTo>
                      <a:lnTo>
                        <a:pt x="92" y="58"/>
                      </a:lnTo>
                      <a:lnTo>
                        <a:pt x="82" y="57"/>
                      </a:lnTo>
                      <a:lnTo>
                        <a:pt x="75" y="57"/>
                      </a:lnTo>
                      <a:lnTo>
                        <a:pt x="81" y="60"/>
                      </a:lnTo>
                      <a:lnTo>
                        <a:pt x="87" y="62"/>
                      </a:lnTo>
                      <a:lnTo>
                        <a:pt x="80" y="63"/>
                      </a:lnTo>
                      <a:lnTo>
                        <a:pt x="69" y="62"/>
                      </a:lnTo>
                      <a:lnTo>
                        <a:pt x="58" y="61"/>
                      </a:lnTo>
                      <a:lnTo>
                        <a:pt x="46" y="60"/>
                      </a:lnTo>
                      <a:lnTo>
                        <a:pt x="39" y="60"/>
                      </a:lnTo>
                      <a:lnTo>
                        <a:pt x="34" y="60"/>
                      </a:lnTo>
                      <a:lnTo>
                        <a:pt x="36" y="62"/>
                      </a:lnTo>
                      <a:lnTo>
                        <a:pt x="39" y="67"/>
                      </a:lnTo>
                      <a:lnTo>
                        <a:pt x="39" y="75"/>
                      </a:lnTo>
                      <a:lnTo>
                        <a:pt x="37" y="83"/>
                      </a:lnTo>
                      <a:lnTo>
                        <a:pt x="31" y="92"/>
                      </a:lnTo>
                      <a:lnTo>
                        <a:pt x="28" y="102"/>
                      </a:lnTo>
                      <a:lnTo>
                        <a:pt x="27" y="113"/>
                      </a:lnTo>
                      <a:lnTo>
                        <a:pt x="28" y="126"/>
                      </a:lnTo>
                      <a:lnTo>
                        <a:pt x="29" y="131"/>
                      </a:lnTo>
                      <a:lnTo>
                        <a:pt x="21" y="122"/>
                      </a:lnTo>
                      <a:lnTo>
                        <a:pt x="10" y="112"/>
                      </a:lnTo>
                      <a:lnTo>
                        <a:pt x="6" y="11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106" y="2666"/>
                <a:ext cx="418" cy="107"/>
                <a:chOff x="3106" y="2666"/>
                <a:chExt cx="418" cy="107"/>
              </a:xfrm>
            </p:grpSpPr>
            <p:sp>
              <p:nvSpPr>
                <p:cNvPr id="473183" name="Freeform 18"/>
                <p:cNvSpPr>
                  <a:spLocks/>
                </p:cNvSpPr>
                <p:nvPr/>
              </p:nvSpPr>
              <p:spPr bwMode="auto">
                <a:xfrm>
                  <a:off x="3106" y="2666"/>
                  <a:ext cx="184" cy="107"/>
                </a:xfrm>
                <a:custGeom>
                  <a:avLst/>
                  <a:gdLst>
                    <a:gd name="T0" fmla="*/ 87 w 184"/>
                    <a:gd name="T1" fmla="*/ 15 h 107"/>
                    <a:gd name="T2" fmla="*/ 65 w 184"/>
                    <a:gd name="T3" fmla="*/ 32 h 107"/>
                    <a:gd name="T4" fmla="*/ 36 w 184"/>
                    <a:gd name="T5" fmla="*/ 53 h 107"/>
                    <a:gd name="T6" fmla="*/ 15 w 184"/>
                    <a:gd name="T7" fmla="*/ 65 h 107"/>
                    <a:gd name="T8" fmla="*/ 2 w 184"/>
                    <a:gd name="T9" fmla="*/ 74 h 107"/>
                    <a:gd name="T10" fmla="*/ 0 w 184"/>
                    <a:gd name="T11" fmla="*/ 93 h 107"/>
                    <a:gd name="T12" fmla="*/ 12 w 184"/>
                    <a:gd name="T13" fmla="*/ 101 h 107"/>
                    <a:gd name="T14" fmla="*/ 38 w 184"/>
                    <a:gd name="T15" fmla="*/ 105 h 107"/>
                    <a:gd name="T16" fmla="*/ 63 w 184"/>
                    <a:gd name="T17" fmla="*/ 107 h 107"/>
                    <a:gd name="T18" fmla="*/ 87 w 184"/>
                    <a:gd name="T19" fmla="*/ 105 h 107"/>
                    <a:gd name="T20" fmla="*/ 105 w 184"/>
                    <a:gd name="T21" fmla="*/ 93 h 107"/>
                    <a:gd name="T22" fmla="*/ 135 w 184"/>
                    <a:gd name="T23" fmla="*/ 80 h 107"/>
                    <a:gd name="T24" fmla="*/ 181 w 184"/>
                    <a:gd name="T25" fmla="*/ 68 h 107"/>
                    <a:gd name="T26" fmla="*/ 184 w 184"/>
                    <a:gd name="T27" fmla="*/ 27 h 107"/>
                    <a:gd name="T28" fmla="*/ 178 w 184"/>
                    <a:gd name="T29" fmla="*/ 0 h 107"/>
                    <a:gd name="T30" fmla="*/ 87 w 184"/>
                    <a:gd name="T31" fmla="*/ 15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4"/>
                    <a:gd name="T49" fmla="*/ 0 h 107"/>
                    <a:gd name="T50" fmla="*/ 184 w 184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4" h="107">
                      <a:moveTo>
                        <a:pt x="87" y="15"/>
                      </a:moveTo>
                      <a:lnTo>
                        <a:pt x="65" y="32"/>
                      </a:lnTo>
                      <a:lnTo>
                        <a:pt x="36" y="53"/>
                      </a:lnTo>
                      <a:lnTo>
                        <a:pt x="15" y="65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12" y="101"/>
                      </a:lnTo>
                      <a:lnTo>
                        <a:pt x="38" y="105"/>
                      </a:lnTo>
                      <a:lnTo>
                        <a:pt x="63" y="107"/>
                      </a:lnTo>
                      <a:lnTo>
                        <a:pt x="87" y="105"/>
                      </a:lnTo>
                      <a:lnTo>
                        <a:pt x="105" y="93"/>
                      </a:lnTo>
                      <a:lnTo>
                        <a:pt x="135" y="80"/>
                      </a:lnTo>
                      <a:lnTo>
                        <a:pt x="181" y="68"/>
                      </a:lnTo>
                      <a:lnTo>
                        <a:pt x="184" y="27"/>
                      </a:lnTo>
                      <a:lnTo>
                        <a:pt x="178" y="0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4" name="Freeform 19"/>
                <p:cNvSpPr>
                  <a:spLocks/>
                </p:cNvSpPr>
                <p:nvPr/>
              </p:nvSpPr>
              <p:spPr bwMode="auto">
                <a:xfrm>
                  <a:off x="3334" y="2674"/>
                  <a:ext cx="190" cy="91"/>
                </a:xfrm>
                <a:custGeom>
                  <a:avLst/>
                  <a:gdLst>
                    <a:gd name="T0" fmla="*/ 4 w 190"/>
                    <a:gd name="T1" fmla="*/ 1 h 91"/>
                    <a:gd name="T2" fmla="*/ 0 w 190"/>
                    <a:gd name="T3" fmla="*/ 36 h 91"/>
                    <a:gd name="T4" fmla="*/ 4 w 190"/>
                    <a:gd name="T5" fmla="*/ 63 h 91"/>
                    <a:gd name="T6" fmla="*/ 48 w 190"/>
                    <a:gd name="T7" fmla="*/ 73 h 91"/>
                    <a:gd name="T8" fmla="*/ 70 w 190"/>
                    <a:gd name="T9" fmla="*/ 73 h 91"/>
                    <a:gd name="T10" fmla="*/ 102 w 190"/>
                    <a:gd name="T11" fmla="*/ 82 h 91"/>
                    <a:gd name="T12" fmla="*/ 139 w 190"/>
                    <a:gd name="T13" fmla="*/ 88 h 91"/>
                    <a:gd name="T14" fmla="*/ 189 w 190"/>
                    <a:gd name="T15" fmla="*/ 91 h 91"/>
                    <a:gd name="T16" fmla="*/ 190 w 190"/>
                    <a:gd name="T17" fmla="*/ 78 h 91"/>
                    <a:gd name="T18" fmla="*/ 190 w 190"/>
                    <a:gd name="T19" fmla="*/ 64 h 91"/>
                    <a:gd name="T20" fmla="*/ 151 w 190"/>
                    <a:gd name="T21" fmla="*/ 43 h 91"/>
                    <a:gd name="T22" fmla="*/ 108 w 190"/>
                    <a:gd name="T23" fmla="*/ 19 h 91"/>
                    <a:gd name="T24" fmla="*/ 82 w 190"/>
                    <a:gd name="T25" fmla="*/ 0 h 91"/>
                    <a:gd name="T26" fmla="*/ 4 w 190"/>
                    <a:gd name="T27" fmla="*/ 1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0"/>
                    <a:gd name="T43" fmla="*/ 0 h 91"/>
                    <a:gd name="T44" fmla="*/ 190 w 190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0" h="91">
                      <a:moveTo>
                        <a:pt x="4" y="1"/>
                      </a:moveTo>
                      <a:lnTo>
                        <a:pt x="0" y="36"/>
                      </a:lnTo>
                      <a:lnTo>
                        <a:pt x="4" y="63"/>
                      </a:lnTo>
                      <a:lnTo>
                        <a:pt x="48" y="73"/>
                      </a:lnTo>
                      <a:lnTo>
                        <a:pt x="70" y="73"/>
                      </a:lnTo>
                      <a:lnTo>
                        <a:pt x="102" y="82"/>
                      </a:lnTo>
                      <a:lnTo>
                        <a:pt x="139" y="88"/>
                      </a:lnTo>
                      <a:lnTo>
                        <a:pt x="189" y="91"/>
                      </a:lnTo>
                      <a:lnTo>
                        <a:pt x="190" y="78"/>
                      </a:lnTo>
                      <a:lnTo>
                        <a:pt x="190" y="64"/>
                      </a:lnTo>
                      <a:lnTo>
                        <a:pt x="151" y="43"/>
                      </a:lnTo>
                      <a:lnTo>
                        <a:pt x="108" y="19"/>
                      </a:lnTo>
                      <a:lnTo>
                        <a:pt x="82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82" name="Freeform 20"/>
              <p:cNvSpPr>
                <a:spLocks/>
              </p:cNvSpPr>
              <p:nvPr/>
            </p:nvSpPr>
            <p:spPr bwMode="auto">
              <a:xfrm>
                <a:off x="3179" y="1961"/>
                <a:ext cx="286" cy="743"/>
              </a:xfrm>
              <a:custGeom>
                <a:avLst/>
                <a:gdLst>
                  <a:gd name="T0" fmla="*/ 9 w 286"/>
                  <a:gd name="T1" fmla="*/ 0 h 743"/>
                  <a:gd name="T2" fmla="*/ 0 w 286"/>
                  <a:gd name="T3" fmla="*/ 65 h 743"/>
                  <a:gd name="T4" fmla="*/ 0 w 286"/>
                  <a:gd name="T5" fmla="*/ 167 h 743"/>
                  <a:gd name="T6" fmla="*/ 0 w 286"/>
                  <a:gd name="T7" fmla="*/ 287 h 743"/>
                  <a:gd name="T8" fmla="*/ 9 w 286"/>
                  <a:gd name="T9" fmla="*/ 358 h 743"/>
                  <a:gd name="T10" fmla="*/ 9 w 286"/>
                  <a:gd name="T11" fmla="*/ 388 h 743"/>
                  <a:gd name="T12" fmla="*/ 3 w 286"/>
                  <a:gd name="T13" fmla="*/ 502 h 743"/>
                  <a:gd name="T14" fmla="*/ 6 w 286"/>
                  <a:gd name="T15" fmla="*/ 583 h 743"/>
                  <a:gd name="T16" fmla="*/ 12 w 286"/>
                  <a:gd name="T17" fmla="*/ 695 h 743"/>
                  <a:gd name="T18" fmla="*/ 12 w 286"/>
                  <a:gd name="T19" fmla="*/ 725 h 743"/>
                  <a:gd name="T20" fmla="*/ 31 w 286"/>
                  <a:gd name="T21" fmla="*/ 740 h 743"/>
                  <a:gd name="T22" fmla="*/ 103 w 286"/>
                  <a:gd name="T23" fmla="*/ 722 h 743"/>
                  <a:gd name="T24" fmla="*/ 124 w 286"/>
                  <a:gd name="T25" fmla="*/ 484 h 743"/>
                  <a:gd name="T26" fmla="*/ 130 w 286"/>
                  <a:gd name="T27" fmla="*/ 334 h 743"/>
                  <a:gd name="T28" fmla="*/ 139 w 286"/>
                  <a:gd name="T29" fmla="*/ 203 h 743"/>
                  <a:gd name="T30" fmla="*/ 148 w 286"/>
                  <a:gd name="T31" fmla="*/ 412 h 743"/>
                  <a:gd name="T32" fmla="*/ 157 w 286"/>
                  <a:gd name="T33" fmla="*/ 719 h 743"/>
                  <a:gd name="T34" fmla="*/ 229 w 286"/>
                  <a:gd name="T35" fmla="*/ 743 h 743"/>
                  <a:gd name="T36" fmla="*/ 244 w 286"/>
                  <a:gd name="T37" fmla="*/ 725 h 743"/>
                  <a:gd name="T38" fmla="*/ 262 w 286"/>
                  <a:gd name="T39" fmla="*/ 454 h 743"/>
                  <a:gd name="T40" fmla="*/ 265 w 286"/>
                  <a:gd name="T41" fmla="*/ 323 h 743"/>
                  <a:gd name="T42" fmla="*/ 286 w 286"/>
                  <a:gd name="T43" fmla="*/ 36 h 743"/>
                  <a:gd name="T44" fmla="*/ 280 w 286"/>
                  <a:gd name="T45" fmla="*/ 3 h 743"/>
                  <a:gd name="T46" fmla="*/ 9 w 286"/>
                  <a:gd name="T47" fmla="*/ 0 h 7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6"/>
                  <a:gd name="T73" fmla="*/ 0 h 743"/>
                  <a:gd name="T74" fmla="*/ 286 w 286"/>
                  <a:gd name="T75" fmla="*/ 743 h 7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6" h="743">
                    <a:moveTo>
                      <a:pt x="9" y="0"/>
                    </a:moveTo>
                    <a:lnTo>
                      <a:pt x="0" y="65"/>
                    </a:lnTo>
                    <a:lnTo>
                      <a:pt x="0" y="167"/>
                    </a:lnTo>
                    <a:lnTo>
                      <a:pt x="0" y="287"/>
                    </a:lnTo>
                    <a:lnTo>
                      <a:pt x="9" y="358"/>
                    </a:lnTo>
                    <a:lnTo>
                      <a:pt x="9" y="388"/>
                    </a:lnTo>
                    <a:lnTo>
                      <a:pt x="3" y="502"/>
                    </a:lnTo>
                    <a:lnTo>
                      <a:pt x="6" y="583"/>
                    </a:lnTo>
                    <a:lnTo>
                      <a:pt x="12" y="695"/>
                    </a:lnTo>
                    <a:lnTo>
                      <a:pt x="12" y="725"/>
                    </a:lnTo>
                    <a:lnTo>
                      <a:pt x="31" y="740"/>
                    </a:lnTo>
                    <a:lnTo>
                      <a:pt x="103" y="722"/>
                    </a:lnTo>
                    <a:lnTo>
                      <a:pt x="124" y="484"/>
                    </a:lnTo>
                    <a:lnTo>
                      <a:pt x="130" y="334"/>
                    </a:lnTo>
                    <a:lnTo>
                      <a:pt x="139" y="203"/>
                    </a:lnTo>
                    <a:lnTo>
                      <a:pt x="148" y="412"/>
                    </a:lnTo>
                    <a:lnTo>
                      <a:pt x="157" y="719"/>
                    </a:lnTo>
                    <a:lnTo>
                      <a:pt x="229" y="743"/>
                    </a:lnTo>
                    <a:lnTo>
                      <a:pt x="244" y="725"/>
                    </a:lnTo>
                    <a:lnTo>
                      <a:pt x="262" y="454"/>
                    </a:lnTo>
                    <a:lnTo>
                      <a:pt x="265" y="323"/>
                    </a:lnTo>
                    <a:lnTo>
                      <a:pt x="286" y="36"/>
                    </a:lnTo>
                    <a:lnTo>
                      <a:pt x="28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9600" y="1905000"/>
            <a:ext cx="1838325" cy="1797050"/>
            <a:chOff x="384" y="1200"/>
            <a:chExt cx="1158" cy="1132"/>
          </a:xfrm>
        </p:grpSpPr>
        <p:sp>
          <p:nvSpPr>
            <p:cNvPr id="473157" name="Freeform 22"/>
            <p:cNvSpPr>
              <a:spLocks/>
            </p:cNvSpPr>
            <p:nvPr/>
          </p:nvSpPr>
          <p:spPr bwMode="auto">
            <a:xfrm>
              <a:off x="384" y="1248"/>
              <a:ext cx="1158" cy="940"/>
            </a:xfrm>
            <a:custGeom>
              <a:avLst/>
              <a:gdLst>
                <a:gd name="T0" fmla="*/ 0 w 1158"/>
                <a:gd name="T1" fmla="*/ 940 h 940"/>
                <a:gd name="T2" fmla="*/ 1157 w 1158"/>
                <a:gd name="T3" fmla="*/ 0 h 940"/>
                <a:gd name="T4" fmla="*/ 1049 w 1158"/>
                <a:gd name="T5" fmla="*/ 18 h 940"/>
                <a:gd name="T6" fmla="*/ 1052 w 1158"/>
                <a:gd name="T7" fmla="*/ 49 h 940"/>
                <a:gd name="T8" fmla="*/ 1064 w 1158"/>
                <a:gd name="T9" fmla="*/ 91 h 940"/>
                <a:gd name="T10" fmla="*/ 1067 w 1158"/>
                <a:gd name="T11" fmla="*/ 125 h 940"/>
                <a:gd name="T12" fmla="*/ 1060 w 1158"/>
                <a:gd name="T13" fmla="*/ 160 h 940"/>
                <a:gd name="T14" fmla="*/ 1036 w 1158"/>
                <a:gd name="T15" fmla="*/ 190 h 940"/>
                <a:gd name="T16" fmla="*/ 1006 w 1158"/>
                <a:gd name="T17" fmla="*/ 212 h 940"/>
                <a:gd name="T18" fmla="*/ 970 w 1158"/>
                <a:gd name="T19" fmla="*/ 223 h 940"/>
                <a:gd name="T20" fmla="*/ 918 w 1158"/>
                <a:gd name="T21" fmla="*/ 222 h 940"/>
                <a:gd name="T22" fmla="*/ 884 w 1158"/>
                <a:gd name="T23" fmla="*/ 215 h 940"/>
                <a:gd name="T24" fmla="*/ 850 w 1158"/>
                <a:gd name="T25" fmla="*/ 191 h 940"/>
                <a:gd name="T26" fmla="*/ 827 w 1158"/>
                <a:gd name="T27" fmla="*/ 162 h 940"/>
                <a:gd name="T28" fmla="*/ 817 w 1158"/>
                <a:gd name="T29" fmla="*/ 131 h 940"/>
                <a:gd name="T30" fmla="*/ 819 w 1158"/>
                <a:gd name="T31" fmla="*/ 97 h 940"/>
                <a:gd name="T32" fmla="*/ 827 w 1158"/>
                <a:gd name="T33" fmla="*/ 66 h 940"/>
                <a:gd name="T34" fmla="*/ 835 w 1158"/>
                <a:gd name="T35" fmla="*/ 34 h 940"/>
                <a:gd name="T36" fmla="*/ 831 w 1158"/>
                <a:gd name="T37" fmla="*/ 4 h 940"/>
                <a:gd name="T38" fmla="*/ 639 w 1158"/>
                <a:gd name="T39" fmla="*/ 37 h 940"/>
                <a:gd name="T40" fmla="*/ 636 w 1158"/>
                <a:gd name="T41" fmla="*/ 79 h 940"/>
                <a:gd name="T42" fmla="*/ 634 w 1158"/>
                <a:gd name="T43" fmla="*/ 114 h 940"/>
                <a:gd name="T44" fmla="*/ 625 w 1158"/>
                <a:gd name="T45" fmla="*/ 144 h 940"/>
                <a:gd name="T46" fmla="*/ 608 w 1158"/>
                <a:gd name="T47" fmla="*/ 164 h 940"/>
                <a:gd name="T48" fmla="*/ 584 w 1158"/>
                <a:gd name="T49" fmla="*/ 175 h 940"/>
                <a:gd name="T50" fmla="*/ 557 w 1158"/>
                <a:gd name="T51" fmla="*/ 178 h 940"/>
                <a:gd name="T52" fmla="*/ 524 w 1158"/>
                <a:gd name="T53" fmla="*/ 176 h 940"/>
                <a:gd name="T54" fmla="*/ 494 w 1158"/>
                <a:gd name="T55" fmla="*/ 174 h 940"/>
                <a:gd name="T56" fmla="*/ 456 w 1158"/>
                <a:gd name="T57" fmla="*/ 172 h 940"/>
                <a:gd name="T58" fmla="*/ 422 w 1158"/>
                <a:gd name="T59" fmla="*/ 176 h 940"/>
                <a:gd name="T60" fmla="*/ 391 w 1158"/>
                <a:gd name="T61" fmla="*/ 188 h 940"/>
                <a:gd name="T62" fmla="*/ 368 w 1158"/>
                <a:gd name="T63" fmla="*/ 209 h 940"/>
                <a:gd name="T64" fmla="*/ 355 w 1158"/>
                <a:gd name="T65" fmla="*/ 235 h 940"/>
                <a:gd name="T66" fmla="*/ 355 w 1158"/>
                <a:gd name="T67" fmla="*/ 265 h 940"/>
                <a:gd name="T68" fmla="*/ 355 w 1158"/>
                <a:gd name="T69" fmla="*/ 298 h 940"/>
                <a:gd name="T70" fmla="*/ 348 w 1158"/>
                <a:gd name="T71" fmla="*/ 325 h 940"/>
                <a:gd name="T72" fmla="*/ 334 w 1158"/>
                <a:gd name="T73" fmla="*/ 347 h 940"/>
                <a:gd name="T74" fmla="*/ 305 w 1158"/>
                <a:gd name="T75" fmla="*/ 362 h 940"/>
                <a:gd name="T76" fmla="*/ 274 w 1158"/>
                <a:gd name="T77" fmla="*/ 371 h 940"/>
                <a:gd name="T78" fmla="*/ 237 w 1158"/>
                <a:gd name="T79" fmla="*/ 379 h 940"/>
                <a:gd name="T80" fmla="*/ 204 w 1158"/>
                <a:gd name="T81" fmla="*/ 387 h 940"/>
                <a:gd name="T82" fmla="*/ 176 w 1158"/>
                <a:gd name="T83" fmla="*/ 398 h 940"/>
                <a:gd name="T84" fmla="*/ 155 w 1158"/>
                <a:gd name="T85" fmla="*/ 414 h 940"/>
                <a:gd name="T86" fmla="*/ 137 w 1158"/>
                <a:gd name="T87" fmla="*/ 439 h 940"/>
                <a:gd name="T88" fmla="*/ 128 w 1158"/>
                <a:gd name="T89" fmla="*/ 470 h 940"/>
                <a:gd name="T90" fmla="*/ 132 w 1158"/>
                <a:gd name="T91" fmla="*/ 502 h 940"/>
                <a:gd name="T92" fmla="*/ 142 w 1158"/>
                <a:gd name="T93" fmla="*/ 542 h 940"/>
                <a:gd name="T94" fmla="*/ 148 w 1158"/>
                <a:gd name="T95" fmla="*/ 576 h 940"/>
                <a:gd name="T96" fmla="*/ 146 w 1158"/>
                <a:gd name="T97" fmla="*/ 609 h 940"/>
                <a:gd name="T98" fmla="*/ 137 w 1158"/>
                <a:gd name="T99" fmla="*/ 639 h 940"/>
                <a:gd name="T100" fmla="*/ 123 w 1158"/>
                <a:gd name="T101" fmla="*/ 669 h 940"/>
                <a:gd name="T102" fmla="*/ 100 w 1158"/>
                <a:gd name="T103" fmla="*/ 702 h 940"/>
                <a:gd name="T104" fmla="*/ 77 w 1158"/>
                <a:gd name="T105" fmla="*/ 723 h 940"/>
                <a:gd name="T106" fmla="*/ 53 w 1158"/>
                <a:gd name="T107" fmla="*/ 736 h 940"/>
                <a:gd name="T108" fmla="*/ 17 w 1158"/>
                <a:gd name="T109" fmla="*/ 74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912" y="1200"/>
              <a:ext cx="331" cy="1132"/>
              <a:chOff x="2800" y="1445"/>
              <a:chExt cx="475" cy="1420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800" y="1627"/>
                <a:ext cx="475" cy="1238"/>
                <a:chOff x="2800" y="1627"/>
                <a:chExt cx="475" cy="1238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816" y="2737"/>
                  <a:ext cx="420" cy="128"/>
                  <a:chOff x="2816" y="2737"/>
                  <a:chExt cx="420" cy="128"/>
                </a:xfrm>
              </p:grpSpPr>
              <p:sp>
                <p:nvSpPr>
                  <p:cNvPr id="473175" name="Freeform 26"/>
                  <p:cNvSpPr>
                    <a:spLocks/>
                  </p:cNvSpPr>
                  <p:nvPr/>
                </p:nvSpPr>
                <p:spPr bwMode="auto">
                  <a:xfrm>
                    <a:off x="2816" y="2764"/>
                    <a:ext cx="132" cy="101"/>
                  </a:xfrm>
                  <a:custGeom>
                    <a:avLst/>
                    <a:gdLst>
                      <a:gd name="T0" fmla="*/ 50 w 132"/>
                      <a:gd name="T1" fmla="*/ 21 h 101"/>
                      <a:gd name="T2" fmla="*/ 21 w 132"/>
                      <a:gd name="T3" fmla="*/ 49 h 101"/>
                      <a:gd name="T4" fmla="*/ 0 w 132"/>
                      <a:gd name="T5" fmla="*/ 75 h 101"/>
                      <a:gd name="T6" fmla="*/ 2 w 132"/>
                      <a:gd name="T7" fmla="*/ 93 h 101"/>
                      <a:gd name="T8" fmla="*/ 17 w 132"/>
                      <a:gd name="T9" fmla="*/ 101 h 101"/>
                      <a:gd name="T10" fmla="*/ 59 w 132"/>
                      <a:gd name="T11" fmla="*/ 98 h 101"/>
                      <a:gd name="T12" fmla="*/ 83 w 132"/>
                      <a:gd name="T13" fmla="*/ 86 h 101"/>
                      <a:gd name="T14" fmla="*/ 95 w 132"/>
                      <a:gd name="T15" fmla="*/ 66 h 101"/>
                      <a:gd name="T16" fmla="*/ 131 w 132"/>
                      <a:gd name="T17" fmla="*/ 51 h 101"/>
                      <a:gd name="T18" fmla="*/ 132 w 132"/>
                      <a:gd name="T19" fmla="*/ 24 h 101"/>
                      <a:gd name="T20" fmla="*/ 126 w 132"/>
                      <a:gd name="T21" fmla="*/ 0 h 101"/>
                      <a:gd name="T22" fmla="*/ 90 w 132"/>
                      <a:gd name="T23" fmla="*/ 18 h 101"/>
                      <a:gd name="T24" fmla="*/ 50 w 132"/>
                      <a:gd name="T25" fmla="*/ 21 h 10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2"/>
                      <a:gd name="T40" fmla="*/ 0 h 101"/>
                      <a:gd name="T41" fmla="*/ 132 w 132"/>
                      <a:gd name="T42" fmla="*/ 101 h 10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2" h="101">
                        <a:moveTo>
                          <a:pt x="50" y="21"/>
                        </a:moveTo>
                        <a:lnTo>
                          <a:pt x="21" y="49"/>
                        </a:lnTo>
                        <a:lnTo>
                          <a:pt x="0" y="75"/>
                        </a:lnTo>
                        <a:lnTo>
                          <a:pt x="2" y="93"/>
                        </a:lnTo>
                        <a:lnTo>
                          <a:pt x="17" y="101"/>
                        </a:lnTo>
                        <a:lnTo>
                          <a:pt x="59" y="98"/>
                        </a:lnTo>
                        <a:lnTo>
                          <a:pt x="83" y="86"/>
                        </a:lnTo>
                        <a:lnTo>
                          <a:pt x="95" y="66"/>
                        </a:lnTo>
                        <a:lnTo>
                          <a:pt x="131" y="51"/>
                        </a:lnTo>
                        <a:lnTo>
                          <a:pt x="132" y="24"/>
                        </a:lnTo>
                        <a:lnTo>
                          <a:pt x="126" y="0"/>
                        </a:lnTo>
                        <a:lnTo>
                          <a:pt x="90" y="18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76" name="Freeform 27"/>
                  <p:cNvSpPr>
                    <a:spLocks/>
                  </p:cNvSpPr>
                  <p:nvPr/>
                </p:nvSpPr>
                <p:spPr bwMode="auto">
                  <a:xfrm>
                    <a:off x="3088" y="2737"/>
                    <a:ext cx="148" cy="104"/>
                  </a:xfrm>
                  <a:custGeom>
                    <a:avLst/>
                    <a:gdLst>
                      <a:gd name="T0" fmla="*/ 2 w 148"/>
                      <a:gd name="T1" fmla="*/ 7 h 104"/>
                      <a:gd name="T2" fmla="*/ 0 w 148"/>
                      <a:gd name="T3" fmla="*/ 48 h 104"/>
                      <a:gd name="T4" fmla="*/ 20 w 148"/>
                      <a:gd name="T5" fmla="*/ 64 h 104"/>
                      <a:gd name="T6" fmla="*/ 41 w 148"/>
                      <a:gd name="T7" fmla="*/ 70 h 104"/>
                      <a:gd name="T8" fmla="*/ 54 w 148"/>
                      <a:gd name="T9" fmla="*/ 79 h 104"/>
                      <a:gd name="T10" fmla="*/ 78 w 148"/>
                      <a:gd name="T11" fmla="*/ 93 h 104"/>
                      <a:gd name="T12" fmla="*/ 121 w 148"/>
                      <a:gd name="T13" fmla="*/ 104 h 104"/>
                      <a:gd name="T14" fmla="*/ 136 w 148"/>
                      <a:gd name="T15" fmla="*/ 101 h 104"/>
                      <a:gd name="T16" fmla="*/ 148 w 148"/>
                      <a:gd name="T17" fmla="*/ 95 h 104"/>
                      <a:gd name="T18" fmla="*/ 148 w 148"/>
                      <a:gd name="T19" fmla="*/ 84 h 104"/>
                      <a:gd name="T20" fmla="*/ 133 w 148"/>
                      <a:gd name="T21" fmla="*/ 60 h 104"/>
                      <a:gd name="T22" fmla="*/ 98 w 148"/>
                      <a:gd name="T23" fmla="*/ 36 h 104"/>
                      <a:gd name="T24" fmla="*/ 72 w 148"/>
                      <a:gd name="T25" fmla="*/ 15 h 104"/>
                      <a:gd name="T26" fmla="*/ 63 w 148"/>
                      <a:gd name="T27" fmla="*/ 0 h 104"/>
                      <a:gd name="T28" fmla="*/ 2 w 148"/>
                      <a:gd name="T29" fmla="*/ 7 h 10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8"/>
                      <a:gd name="T46" fmla="*/ 0 h 104"/>
                      <a:gd name="T47" fmla="*/ 148 w 148"/>
                      <a:gd name="T48" fmla="*/ 104 h 10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8" h="104">
                        <a:moveTo>
                          <a:pt x="2" y="7"/>
                        </a:moveTo>
                        <a:lnTo>
                          <a:pt x="0" y="48"/>
                        </a:lnTo>
                        <a:lnTo>
                          <a:pt x="20" y="64"/>
                        </a:lnTo>
                        <a:lnTo>
                          <a:pt x="41" y="70"/>
                        </a:lnTo>
                        <a:lnTo>
                          <a:pt x="54" y="79"/>
                        </a:lnTo>
                        <a:lnTo>
                          <a:pt x="78" y="93"/>
                        </a:lnTo>
                        <a:lnTo>
                          <a:pt x="121" y="104"/>
                        </a:lnTo>
                        <a:lnTo>
                          <a:pt x="136" y="101"/>
                        </a:lnTo>
                        <a:lnTo>
                          <a:pt x="148" y="95"/>
                        </a:lnTo>
                        <a:lnTo>
                          <a:pt x="148" y="84"/>
                        </a:lnTo>
                        <a:lnTo>
                          <a:pt x="133" y="60"/>
                        </a:lnTo>
                        <a:lnTo>
                          <a:pt x="98" y="36"/>
                        </a:lnTo>
                        <a:lnTo>
                          <a:pt x="72" y="15"/>
                        </a:lnTo>
                        <a:lnTo>
                          <a:pt x="63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2800" y="1627"/>
                  <a:ext cx="475" cy="1169"/>
                  <a:chOff x="2800" y="1627"/>
                  <a:chExt cx="475" cy="1169"/>
                </a:xfrm>
              </p:grpSpPr>
              <p:grpSp>
                <p:nvGrpSpPr>
                  <p:cNvPr id="1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861" y="1627"/>
                    <a:ext cx="299" cy="376"/>
                    <a:chOff x="2861" y="1627"/>
                    <a:chExt cx="299" cy="376"/>
                  </a:xfrm>
                </p:grpSpPr>
                <p:sp>
                  <p:nvSpPr>
                    <p:cNvPr id="47317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61" y="1648"/>
                      <a:ext cx="299" cy="355"/>
                    </a:xfrm>
                    <a:custGeom>
                      <a:avLst/>
                      <a:gdLst>
                        <a:gd name="T0" fmla="*/ 0 w 299"/>
                        <a:gd name="T1" fmla="*/ 68 h 355"/>
                        <a:gd name="T2" fmla="*/ 90 w 299"/>
                        <a:gd name="T3" fmla="*/ 0 h 355"/>
                        <a:gd name="T4" fmla="*/ 189 w 299"/>
                        <a:gd name="T5" fmla="*/ 156 h 355"/>
                        <a:gd name="T6" fmla="*/ 206 w 299"/>
                        <a:gd name="T7" fmla="*/ 8 h 355"/>
                        <a:gd name="T8" fmla="*/ 266 w 299"/>
                        <a:gd name="T9" fmla="*/ 27 h 355"/>
                        <a:gd name="T10" fmla="*/ 299 w 299"/>
                        <a:gd name="T11" fmla="*/ 81 h 355"/>
                        <a:gd name="T12" fmla="*/ 293 w 299"/>
                        <a:gd name="T13" fmla="*/ 355 h 355"/>
                        <a:gd name="T14" fmla="*/ 33 w 299"/>
                        <a:gd name="T15" fmla="*/ 355 h 355"/>
                        <a:gd name="T16" fmla="*/ 0 w 299"/>
                        <a:gd name="T17" fmla="*/ 68 h 3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9"/>
                        <a:gd name="T28" fmla="*/ 0 h 355"/>
                        <a:gd name="T29" fmla="*/ 299 w 299"/>
                        <a:gd name="T30" fmla="*/ 355 h 3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9" h="355">
                          <a:moveTo>
                            <a:pt x="0" y="68"/>
                          </a:moveTo>
                          <a:lnTo>
                            <a:pt x="90" y="0"/>
                          </a:lnTo>
                          <a:lnTo>
                            <a:pt x="189" y="156"/>
                          </a:lnTo>
                          <a:lnTo>
                            <a:pt x="206" y="8"/>
                          </a:lnTo>
                          <a:lnTo>
                            <a:pt x="266" y="27"/>
                          </a:lnTo>
                          <a:lnTo>
                            <a:pt x="299" y="81"/>
                          </a:lnTo>
                          <a:lnTo>
                            <a:pt x="293" y="355"/>
                          </a:lnTo>
                          <a:lnTo>
                            <a:pt x="33" y="355"/>
                          </a:lnTo>
                          <a:lnTo>
                            <a:pt x="0" y="68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8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47" y="1627"/>
                      <a:ext cx="120" cy="208"/>
                    </a:xfrm>
                    <a:custGeom>
                      <a:avLst/>
                      <a:gdLst>
                        <a:gd name="T0" fmla="*/ 0 w 120"/>
                        <a:gd name="T1" fmla="*/ 21 h 208"/>
                        <a:gd name="T2" fmla="*/ 10 w 120"/>
                        <a:gd name="T3" fmla="*/ 0 h 208"/>
                        <a:gd name="T4" fmla="*/ 84 w 120"/>
                        <a:gd name="T5" fmla="*/ 36 h 208"/>
                        <a:gd name="T6" fmla="*/ 102 w 120"/>
                        <a:gd name="T7" fmla="*/ 12 h 208"/>
                        <a:gd name="T8" fmla="*/ 115 w 120"/>
                        <a:gd name="T9" fmla="*/ 21 h 208"/>
                        <a:gd name="T10" fmla="*/ 120 w 120"/>
                        <a:gd name="T11" fmla="*/ 144 h 208"/>
                        <a:gd name="T12" fmla="*/ 118 w 120"/>
                        <a:gd name="T13" fmla="*/ 208 h 208"/>
                        <a:gd name="T14" fmla="*/ 0 w 120"/>
                        <a:gd name="T15" fmla="*/ 21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208"/>
                        <a:gd name="T26" fmla="*/ 120 w 12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208">
                          <a:moveTo>
                            <a:pt x="0" y="21"/>
                          </a:moveTo>
                          <a:lnTo>
                            <a:pt x="10" y="0"/>
                          </a:lnTo>
                          <a:lnTo>
                            <a:pt x="84" y="36"/>
                          </a:lnTo>
                          <a:lnTo>
                            <a:pt x="102" y="12"/>
                          </a:lnTo>
                          <a:lnTo>
                            <a:pt x="115" y="21"/>
                          </a:lnTo>
                          <a:lnTo>
                            <a:pt x="120" y="144"/>
                          </a:lnTo>
                          <a:lnTo>
                            <a:pt x="118" y="208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86" y="1669"/>
                      <a:ext cx="76" cy="41"/>
                    </a:xfrm>
                    <a:custGeom>
                      <a:avLst/>
                      <a:gdLst>
                        <a:gd name="T0" fmla="*/ 0 w 76"/>
                        <a:gd name="T1" fmla="*/ 41 h 41"/>
                        <a:gd name="T2" fmla="*/ 43 w 76"/>
                        <a:gd name="T3" fmla="*/ 0 h 41"/>
                        <a:gd name="T4" fmla="*/ 76 w 76"/>
                        <a:gd name="T5" fmla="*/ 33 h 41"/>
                        <a:gd name="T6" fmla="*/ 0 60000 65536"/>
                        <a:gd name="T7" fmla="*/ 0 60000 65536"/>
                        <a:gd name="T8" fmla="*/ 0 60000 65536"/>
                        <a:gd name="T9" fmla="*/ 0 w 76"/>
                        <a:gd name="T10" fmla="*/ 0 h 41"/>
                        <a:gd name="T11" fmla="*/ 76 w 76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" h="41">
                          <a:moveTo>
                            <a:pt x="0" y="41"/>
                          </a:moveTo>
                          <a:lnTo>
                            <a:pt x="43" y="0"/>
                          </a:lnTo>
                          <a:lnTo>
                            <a:pt x="76" y="3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00" y="1645"/>
                    <a:ext cx="475" cy="1151"/>
                    <a:chOff x="2800" y="1645"/>
                    <a:chExt cx="475" cy="1151"/>
                  </a:xfrm>
                </p:grpSpPr>
                <p:sp>
                  <p:nvSpPr>
                    <p:cNvPr id="47316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00" y="1645"/>
                      <a:ext cx="475" cy="1151"/>
                    </a:xfrm>
                    <a:custGeom>
                      <a:avLst/>
                      <a:gdLst>
                        <a:gd name="T0" fmla="*/ 150 w 475"/>
                        <a:gd name="T1" fmla="*/ 0 h 1151"/>
                        <a:gd name="T2" fmla="*/ 36 w 475"/>
                        <a:gd name="T3" fmla="*/ 84 h 1151"/>
                        <a:gd name="T4" fmla="*/ 0 w 475"/>
                        <a:gd name="T5" fmla="*/ 357 h 1151"/>
                        <a:gd name="T6" fmla="*/ 89 w 475"/>
                        <a:gd name="T7" fmla="*/ 536 h 1151"/>
                        <a:gd name="T8" fmla="*/ 90 w 475"/>
                        <a:gd name="T9" fmla="*/ 570 h 1151"/>
                        <a:gd name="T10" fmla="*/ 96 w 475"/>
                        <a:gd name="T11" fmla="*/ 612 h 1151"/>
                        <a:gd name="T12" fmla="*/ 107 w 475"/>
                        <a:gd name="T13" fmla="*/ 639 h 1151"/>
                        <a:gd name="T14" fmla="*/ 93 w 475"/>
                        <a:gd name="T15" fmla="*/ 834 h 1151"/>
                        <a:gd name="T16" fmla="*/ 62 w 475"/>
                        <a:gd name="T17" fmla="*/ 1147 h 1151"/>
                        <a:gd name="T18" fmla="*/ 94 w 475"/>
                        <a:gd name="T19" fmla="*/ 1151 h 1151"/>
                        <a:gd name="T20" fmla="*/ 144 w 475"/>
                        <a:gd name="T21" fmla="*/ 1134 h 1151"/>
                        <a:gd name="T22" fmla="*/ 180 w 475"/>
                        <a:gd name="T23" fmla="*/ 923 h 1151"/>
                        <a:gd name="T24" fmla="*/ 198 w 475"/>
                        <a:gd name="T25" fmla="*/ 845 h 1151"/>
                        <a:gd name="T26" fmla="*/ 251 w 475"/>
                        <a:gd name="T27" fmla="*/ 642 h 1151"/>
                        <a:gd name="T28" fmla="*/ 258 w 475"/>
                        <a:gd name="T29" fmla="*/ 856 h 1151"/>
                        <a:gd name="T30" fmla="*/ 286 w 475"/>
                        <a:gd name="T31" fmla="*/ 1116 h 1151"/>
                        <a:gd name="T32" fmla="*/ 361 w 475"/>
                        <a:gd name="T33" fmla="*/ 1119 h 1151"/>
                        <a:gd name="T34" fmla="*/ 369 w 475"/>
                        <a:gd name="T35" fmla="*/ 839 h 1151"/>
                        <a:gd name="T36" fmla="*/ 362 w 475"/>
                        <a:gd name="T37" fmla="*/ 561 h 1151"/>
                        <a:gd name="T38" fmla="*/ 365 w 475"/>
                        <a:gd name="T39" fmla="*/ 420 h 1151"/>
                        <a:gd name="T40" fmla="*/ 380 w 475"/>
                        <a:gd name="T41" fmla="*/ 376 h 1151"/>
                        <a:gd name="T42" fmla="*/ 388 w 475"/>
                        <a:gd name="T43" fmla="*/ 380 h 1151"/>
                        <a:gd name="T44" fmla="*/ 468 w 475"/>
                        <a:gd name="T45" fmla="*/ 333 h 1151"/>
                        <a:gd name="T46" fmla="*/ 475 w 475"/>
                        <a:gd name="T47" fmla="*/ 244 h 1151"/>
                        <a:gd name="T48" fmla="*/ 347 w 475"/>
                        <a:gd name="T49" fmla="*/ 30 h 1151"/>
                        <a:gd name="T50" fmla="*/ 258 w 475"/>
                        <a:gd name="T51" fmla="*/ 0 h 1151"/>
                        <a:gd name="T52" fmla="*/ 277 w 475"/>
                        <a:gd name="T53" fmla="*/ 144 h 1151"/>
                        <a:gd name="T54" fmla="*/ 255 w 475"/>
                        <a:gd name="T55" fmla="*/ 285 h 1151"/>
                        <a:gd name="T56" fmla="*/ 220 w 475"/>
                        <a:gd name="T57" fmla="*/ 153 h 1151"/>
                        <a:gd name="T58" fmla="*/ 150 w 475"/>
                        <a:gd name="T59" fmla="*/ 0 h 115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75"/>
                        <a:gd name="T91" fmla="*/ 0 h 1151"/>
                        <a:gd name="T92" fmla="*/ 475 w 475"/>
                        <a:gd name="T93" fmla="*/ 1151 h 1151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75" h="1151">
                          <a:moveTo>
                            <a:pt x="150" y="0"/>
                          </a:moveTo>
                          <a:lnTo>
                            <a:pt x="36" y="84"/>
                          </a:lnTo>
                          <a:lnTo>
                            <a:pt x="0" y="357"/>
                          </a:lnTo>
                          <a:lnTo>
                            <a:pt x="89" y="536"/>
                          </a:lnTo>
                          <a:lnTo>
                            <a:pt x="90" y="570"/>
                          </a:lnTo>
                          <a:lnTo>
                            <a:pt x="96" y="612"/>
                          </a:lnTo>
                          <a:lnTo>
                            <a:pt x="107" y="639"/>
                          </a:lnTo>
                          <a:lnTo>
                            <a:pt x="93" y="834"/>
                          </a:lnTo>
                          <a:lnTo>
                            <a:pt x="62" y="1147"/>
                          </a:lnTo>
                          <a:lnTo>
                            <a:pt x="94" y="1151"/>
                          </a:lnTo>
                          <a:lnTo>
                            <a:pt x="144" y="1134"/>
                          </a:lnTo>
                          <a:lnTo>
                            <a:pt x="180" y="923"/>
                          </a:lnTo>
                          <a:lnTo>
                            <a:pt x="198" y="845"/>
                          </a:lnTo>
                          <a:lnTo>
                            <a:pt x="251" y="642"/>
                          </a:lnTo>
                          <a:lnTo>
                            <a:pt x="258" y="856"/>
                          </a:lnTo>
                          <a:lnTo>
                            <a:pt x="286" y="1116"/>
                          </a:lnTo>
                          <a:lnTo>
                            <a:pt x="361" y="1119"/>
                          </a:lnTo>
                          <a:lnTo>
                            <a:pt x="369" y="839"/>
                          </a:lnTo>
                          <a:lnTo>
                            <a:pt x="362" y="561"/>
                          </a:lnTo>
                          <a:lnTo>
                            <a:pt x="365" y="420"/>
                          </a:lnTo>
                          <a:lnTo>
                            <a:pt x="380" y="376"/>
                          </a:lnTo>
                          <a:lnTo>
                            <a:pt x="388" y="380"/>
                          </a:lnTo>
                          <a:lnTo>
                            <a:pt x="468" y="333"/>
                          </a:lnTo>
                          <a:lnTo>
                            <a:pt x="475" y="244"/>
                          </a:lnTo>
                          <a:lnTo>
                            <a:pt x="347" y="30"/>
                          </a:lnTo>
                          <a:lnTo>
                            <a:pt x="258" y="0"/>
                          </a:lnTo>
                          <a:lnTo>
                            <a:pt x="277" y="144"/>
                          </a:lnTo>
                          <a:lnTo>
                            <a:pt x="255" y="285"/>
                          </a:lnTo>
                          <a:lnTo>
                            <a:pt x="220" y="153"/>
                          </a:lnTo>
                          <a:lnTo>
                            <a:pt x="15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826" y="1770"/>
                      <a:ext cx="120" cy="299"/>
                    </a:xfrm>
                    <a:custGeom>
                      <a:avLst/>
                      <a:gdLst>
                        <a:gd name="T0" fmla="*/ 60 w 120"/>
                        <a:gd name="T1" fmla="*/ 0 h 299"/>
                        <a:gd name="T2" fmla="*/ 72 w 120"/>
                        <a:gd name="T3" fmla="*/ 72 h 299"/>
                        <a:gd name="T4" fmla="*/ 66 w 120"/>
                        <a:gd name="T5" fmla="*/ 180 h 299"/>
                        <a:gd name="T6" fmla="*/ 0 w 120"/>
                        <a:gd name="T7" fmla="*/ 198 h 299"/>
                        <a:gd name="T8" fmla="*/ 66 w 120"/>
                        <a:gd name="T9" fmla="*/ 204 h 299"/>
                        <a:gd name="T10" fmla="*/ 84 w 120"/>
                        <a:gd name="T11" fmla="*/ 269 h 299"/>
                        <a:gd name="T12" fmla="*/ 120 w 120"/>
                        <a:gd name="T13" fmla="*/ 299 h 299"/>
                        <a:gd name="T14" fmla="*/ 108 w 120"/>
                        <a:gd name="T15" fmla="*/ 246 h 299"/>
                        <a:gd name="T16" fmla="*/ 96 w 120"/>
                        <a:gd name="T17" fmla="*/ 216 h 299"/>
                        <a:gd name="T18" fmla="*/ 90 w 120"/>
                        <a:gd name="T19" fmla="*/ 144 h 299"/>
                        <a:gd name="T20" fmla="*/ 60 w 120"/>
                        <a:gd name="T21" fmla="*/ 0 h 29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299"/>
                        <a:gd name="T35" fmla="*/ 120 w 120"/>
                        <a:gd name="T36" fmla="*/ 299 h 29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299">
                          <a:moveTo>
                            <a:pt x="60" y="0"/>
                          </a:moveTo>
                          <a:lnTo>
                            <a:pt x="72" y="72"/>
                          </a:lnTo>
                          <a:lnTo>
                            <a:pt x="66" y="180"/>
                          </a:lnTo>
                          <a:lnTo>
                            <a:pt x="0" y="198"/>
                          </a:lnTo>
                          <a:lnTo>
                            <a:pt x="66" y="204"/>
                          </a:lnTo>
                          <a:lnTo>
                            <a:pt x="84" y="269"/>
                          </a:lnTo>
                          <a:lnTo>
                            <a:pt x="120" y="299"/>
                          </a:lnTo>
                          <a:lnTo>
                            <a:pt x="108" y="246"/>
                          </a:lnTo>
                          <a:lnTo>
                            <a:pt x="96" y="216"/>
                          </a:lnTo>
                          <a:lnTo>
                            <a:pt x="90" y="14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935" y="1787"/>
                      <a:ext cx="42" cy="41"/>
                    </a:xfrm>
                    <a:custGeom>
                      <a:avLst/>
                      <a:gdLst>
                        <a:gd name="T0" fmla="*/ 0 w 42"/>
                        <a:gd name="T1" fmla="*/ 41 h 41"/>
                        <a:gd name="T2" fmla="*/ 9 w 42"/>
                        <a:gd name="T3" fmla="*/ 0 h 41"/>
                        <a:gd name="T4" fmla="*/ 42 w 42"/>
                        <a:gd name="T5" fmla="*/ 35 h 41"/>
                        <a:gd name="T6" fmla="*/ 0 w 42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2"/>
                        <a:gd name="T13" fmla="*/ 0 h 41"/>
                        <a:gd name="T14" fmla="*/ 42 w 42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2" h="41">
                          <a:moveTo>
                            <a:pt x="0" y="41"/>
                          </a:moveTo>
                          <a:lnTo>
                            <a:pt x="9" y="0"/>
                          </a:lnTo>
                          <a:lnTo>
                            <a:pt x="42" y="35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2933" y="1445"/>
                <a:ext cx="151" cy="224"/>
                <a:chOff x="2933" y="1445"/>
                <a:chExt cx="151" cy="224"/>
              </a:xfrm>
            </p:grpSpPr>
            <p:sp>
              <p:nvSpPr>
                <p:cNvPr id="473162" name="Freeform 38"/>
                <p:cNvSpPr>
                  <a:spLocks/>
                </p:cNvSpPr>
                <p:nvPr/>
              </p:nvSpPr>
              <p:spPr bwMode="auto">
                <a:xfrm>
                  <a:off x="2938" y="1448"/>
                  <a:ext cx="133" cy="221"/>
                </a:xfrm>
                <a:custGeom>
                  <a:avLst/>
                  <a:gdLst>
                    <a:gd name="T0" fmla="*/ 131 w 133"/>
                    <a:gd name="T1" fmla="*/ 37 h 221"/>
                    <a:gd name="T2" fmla="*/ 133 w 133"/>
                    <a:gd name="T3" fmla="*/ 72 h 221"/>
                    <a:gd name="T4" fmla="*/ 128 w 133"/>
                    <a:gd name="T5" fmla="*/ 85 h 221"/>
                    <a:gd name="T6" fmla="*/ 133 w 133"/>
                    <a:gd name="T7" fmla="*/ 97 h 221"/>
                    <a:gd name="T8" fmla="*/ 132 w 133"/>
                    <a:gd name="T9" fmla="*/ 110 h 221"/>
                    <a:gd name="T10" fmla="*/ 130 w 133"/>
                    <a:gd name="T11" fmla="*/ 128 h 221"/>
                    <a:gd name="T12" fmla="*/ 128 w 133"/>
                    <a:gd name="T13" fmla="*/ 146 h 221"/>
                    <a:gd name="T14" fmla="*/ 129 w 133"/>
                    <a:gd name="T15" fmla="*/ 165 h 221"/>
                    <a:gd name="T16" fmla="*/ 121 w 133"/>
                    <a:gd name="T17" fmla="*/ 177 h 221"/>
                    <a:gd name="T18" fmla="*/ 109 w 133"/>
                    <a:gd name="T19" fmla="*/ 185 h 221"/>
                    <a:gd name="T20" fmla="*/ 113 w 133"/>
                    <a:gd name="T21" fmla="*/ 196 h 221"/>
                    <a:gd name="T22" fmla="*/ 91 w 133"/>
                    <a:gd name="T23" fmla="*/ 221 h 221"/>
                    <a:gd name="T24" fmla="*/ 19 w 133"/>
                    <a:gd name="T25" fmla="*/ 184 h 221"/>
                    <a:gd name="T26" fmla="*/ 16 w 133"/>
                    <a:gd name="T27" fmla="*/ 135 h 221"/>
                    <a:gd name="T28" fmla="*/ 13 w 133"/>
                    <a:gd name="T29" fmla="*/ 129 h 221"/>
                    <a:gd name="T30" fmla="*/ 10 w 133"/>
                    <a:gd name="T31" fmla="*/ 121 h 221"/>
                    <a:gd name="T32" fmla="*/ 4 w 133"/>
                    <a:gd name="T33" fmla="*/ 108 h 221"/>
                    <a:gd name="T34" fmla="*/ 0 w 133"/>
                    <a:gd name="T35" fmla="*/ 82 h 221"/>
                    <a:gd name="T36" fmla="*/ 8 w 133"/>
                    <a:gd name="T37" fmla="*/ 78 h 221"/>
                    <a:gd name="T38" fmla="*/ 6 w 133"/>
                    <a:gd name="T39" fmla="*/ 69 h 221"/>
                    <a:gd name="T40" fmla="*/ 6 w 133"/>
                    <a:gd name="T41" fmla="*/ 52 h 221"/>
                    <a:gd name="T42" fmla="*/ 7 w 133"/>
                    <a:gd name="T43" fmla="*/ 40 h 221"/>
                    <a:gd name="T44" fmla="*/ 13 w 133"/>
                    <a:gd name="T45" fmla="*/ 26 h 221"/>
                    <a:gd name="T46" fmla="*/ 20 w 133"/>
                    <a:gd name="T47" fmla="*/ 16 h 221"/>
                    <a:gd name="T48" fmla="*/ 33 w 133"/>
                    <a:gd name="T49" fmla="*/ 6 h 221"/>
                    <a:gd name="T50" fmla="*/ 47 w 133"/>
                    <a:gd name="T51" fmla="*/ 2 h 221"/>
                    <a:gd name="T52" fmla="*/ 62 w 133"/>
                    <a:gd name="T53" fmla="*/ 0 h 221"/>
                    <a:gd name="T54" fmla="*/ 77 w 133"/>
                    <a:gd name="T55" fmla="*/ 0 h 221"/>
                    <a:gd name="T56" fmla="*/ 92 w 133"/>
                    <a:gd name="T57" fmla="*/ 1 h 221"/>
                    <a:gd name="T58" fmla="*/ 104 w 133"/>
                    <a:gd name="T59" fmla="*/ 3 h 221"/>
                    <a:gd name="T60" fmla="*/ 117 w 133"/>
                    <a:gd name="T61" fmla="*/ 9 h 221"/>
                    <a:gd name="T62" fmla="*/ 124 w 133"/>
                    <a:gd name="T63" fmla="*/ 17 h 221"/>
                    <a:gd name="T64" fmla="*/ 127 w 133"/>
                    <a:gd name="T65" fmla="*/ 24 h 221"/>
                    <a:gd name="T66" fmla="*/ 131 w 133"/>
                    <a:gd name="T67" fmla="*/ 37 h 2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3"/>
                    <a:gd name="T103" fmla="*/ 0 h 221"/>
                    <a:gd name="T104" fmla="*/ 133 w 133"/>
                    <a:gd name="T105" fmla="*/ 221 h 2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3" h="221">
                      <a:moveTo>
                        <a:pt x="131" y="37"/>
                      </a:moveTo>
                      <a:lnTo>
                        <a:pt x="133" y="72"/>
                      </a:lnTo>
                      <a:lnTo>
                        <a:pt x="128" y="85"/>
                      </a:lnTo>
                      <a:lnTo>
                        <a:pt x="133" y="97"/>
                      </a:lnTo>
                      <a:lnTo>
                        <a:pt x="132" y="110"/>
                      </a:lnTo>
                      <a:lnTo>
                        <a:pt x="130" y="128"/>
                      </a:lnTo>
                      <a:lnTo>
                        <a:pt x="128" y="146"/>
                      </a:lnTo>
                      <a:lnTo>
                        <a:pt x="129" y="165"/>
                      </a:lnTo>
                      <a:lnTo>
                        <a:pt x="121" y="177"/>
                      </a:lnTo>
                      <a:lnTo>
                        <a:pt x="109" y="185"/>
                      </a:lnTo>
                      <a:lnTo>
                        <a:pt x="113" y="196"/>
                      </a:lnTo>
                      <a:lnTo>
                        <a:pt x="91" y="221"/>
                      </a:lnTo>
                      <a:lnTo>
                        <a:pt x="19" y="184"/>
                      </a:lnTo>
                      <a:lnTo>
                        <a:pt x="16" y="135"/>
                      </a:lnTo>
                      <a:lnTo>
                        <a:pt x="13" y="129"/>
                      </a:lnTo>
                      <a:lnTo>
                        <a:pt x="10" y="121"/>
                      </a:lnTo>
                      <a:lnTo>
                        <a:pt x="4" y="108"/>
                      </a:lnTo>
                      <a:lnTo>
                        <a:pt x="0" y="82"/>
                      </a:lnTo>
                      <a:lnTo>
                        <a:pt x="8" y="78"/>
                      </a:lnTo>
                      <a:lnTo>
                        <a:pt x="6" y="69"/>
                      </a:lnTo>
                      <a:lnTo>
                        <a:pt x="6" y="52"/>
                      </a:lnTo>
                      <a:lnTo>
                        <a:pt x="7" y="40"/>
                      </a:lnTo>
                      <a:lnTo>
                        <a:pt x="13" y="26"/>
                      </a:lnTo>
                      <a:lnTo>
                        <a:pt x="20" y="16"/>
                      </a:lnTo>
                      <a:lnTo>
                        <a:pt x="33" y="6"/>
                      </a:lnTo>
                      <a:lnTo>
                        <a:pt x="47" y="2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04" y="3"/>
                      </a:lnTo>
                      <a:lnTo>
                        <a:pt x="117" y="9"/>
                      </a:lnTo>
                      <a:lnTo>
                        <a:pt x="124" y="17"/>
                      </a:lnTo>
                      <a:lnTo>
                        <a:pt x="127" y="24"/>
                      </a:lnTo>
                      <a:lnTo>
                        <a:pt x="131" y="37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3" name="Freeform 39"/>
                <p:cNvSpPr>
                  <a:spLocks/>
                </p:cNvSpPr>
                <p:nvPr/>
              </p:nvSpPr>
              <p:spPr bwMode="auto">
                <a:xfrm>
                  <a:off x="2952" y="1574"/>
                  <a:ext cx="73" cy="56"/>
                </a:xfrm>
                <a:custGeom>
                  <a:avLst/>
                  <a:gdLst>
                    <a:gd name="T0" fmla="*/ 6 w 73"/>
                    <a:gd name="T1" fmla="*/ 6 h 56"/>
                    <a:gd name="T2" fmla="*/ 14 w 73"/>
                    <a:gd name="T3" fmla="*/ 5 h 56"/>
                    <a:gd name="T4" fmla="*/ 31 w 73"/>
                    <a:gd name="T5" fmla="*/ 36 h 56"/>
                    <a:gd name="T6" fmla="*/ 73 w 73"/>
                    <a:gd name="T7" fmla="*/ 56 h 56"/>
                    <a:gd name="T8" fmla="*/ 30 w 73"/>
                    <a:gd name="T9" fmla="*/ 42 h 56"/>
                    <a:gd name="T10" fmla="*/ 13 w 73"/>
                    <a:gd name="T11" fmla="*/ 25 h 56"/>
                    <a:gd name="T12" fmla="*/ 4 w 73"/>
                    <a:gd name="T13" fmla="*/ 32 h 56"/>
                    <a:gd name="T14" fmla="*/ 0 w 73"/>
                    <a:gd name="T15" fmla="*/ 0 h 56"/>
                    <a:gd name="T16" fmla="*/ 6 w 73"/>
                    <a:gd name="T17" fmla="*/ 6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56"/>
                    <a:gd name="T29" fmla="*/ 73 w 73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56">
                      <a:moveTo>
                        <a:pt x="6" y="6"/>
                      </a:moveTo>
                      <a:lnTo>
                        <a:pt x="14" y="5"/>
                      </a:lnTo>
                      <a:lnTo>
                        <a:pt x="31" y="36"/>
                      </a:lnTo>
                      <a:lnTo>
                        <a:pt x="73" y="56"/>
                      </a:lnTo>
                      <a:lnTo>
                        <a:pt x="30" y="42"/>
                      </a:lnTo>
                      <a:lnTo>
                        <a:pt x="13" y="25"/>
                      </a:lnTo>
                      <a:lnTo>
                        <a:pt x="4" y="32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4" name="Freeform 40"/>
                <p:cNvSpPr>
                  <a:spLocks/>
                </p:cNvSpPr>
                <p:nvPr/>
              </p:nvSpPr>
              <p:spPr bwMode="auto">
                <a:xfrm>
                  <a:off x="2933" y="1445"/>
                  <a:ext cx="151" cy="142"/>
                </a:xfrm>
                <a:custGeom>
                  <a:avLst/>
                  <a:gdLst>
                    <a:gd name="T0" fmla="*/ 22 w 151"/>
                    <a:gd name="T1" fmla="*/ 142 h 142"/>
                    <a:gd name="T2" fmla="*/ 10 w 151"/>
                    <a:gd name="T3" fmla="*/ 126 h 142"/>
                    <a:gd name="T4" fmla="*/ 4 w 151"/>
                    <a:gd name="T5" fmla="*/ 105 h 142"/>
                    <a:gd name="T6" fmla="*/ 0 w 151"/>
                    <a:gd name="T7" fmla="*/ 75 h 142"/>
                    <a:gd name="T8" fmla="*/ 0 w 151"/>
                    <a:gd name="T9" fmla="*/ 47 h 142"/>
                    <a:gd name="T10" fmla="*/ 5 w 151"/>
                    <a:gd name="T11" fmla="*/ 25 h 142"/>
                    <a:gd name="T12" fmla="*/ 20 w 151"/>
                    <a:gd name="T13" fmla="*/ 10 h 142"/>
                    <a:gd name="T14" fmla="*/ 36 w 151"/>
                    <a:gd name="T15" fmla="*/ 3 h 142"/>
                    <a:gd name="T16" fmla="*/ 66 w 151"/>
                    <a:gd name="T17" fmla="*/ 0 h 142"/>
                    <a:gd name="T18" fmla="*/ 105 w 151"/>
                    <a:gd name="T19" fmla="*/ 2 h 142"/>
                    <a:gd name="T20" fmla="*/ 129 w 151"/>
                    <a:gd name="T21" fmla="*/ 10 h 142"/>
                    <a:gd name="T22" fmla="*/ 144 w 151"/>
                    <a:gd name="T23" fmla="*/ 13 h 142"/>
                    <a:gd name="T24" fmla="*/ 151 w 151"/>
                    <a:gd name="T25" fmla="*/ 13 h 142"/>
                    <a:gd name="T26" fmla="*/ 142 w 151"/>
                    <a:gd name="T27" fmla="*/ 22 h 142"/>
                    <a:gd name="T28" fmla="*/ 136 w 151"/>
                    <a:gd name="T29" fmla="*/ 37 h 142"/>
                    <a:gd name="T30" fmla="*/ 136 w 151"/>
                    <a:gd name="T31" fmla="*/ 43 h 142"/>
                    <a:gd name="T32" fmla="*/ 123 w 151"/>
                    <a:gd name="T33" fmla="*/ 34 h 142"/>
                    <a:gd name="T34" fmla="*/ 105 w 151"/>
                    <a:gd name="T35" fmla="*/ 33 h 142"/>
                    <a:gd name="T36" fmla="*/ 83 w 151"/>
                    <a:gd name="T37" fmla="*/ 31 h 142"/>
                    <a:gd name="T38" fmla="*/ 68 w 151"/>
                    <a:gd name="T39" fmla="*/ 31 h 142"/>
                    <a:gd name="T40" fmla="*/ 51 w 151"/>
                    <a:gd name="T41" fmla="*/ 31 h 142"/>
                    <a:gd name="T42" fmla="*/ 59 w 151"/>
                    <a:gd name="T43" fmla="*/ 35 h 142"/>
                    <a:gd name="T44" fmla="*/ 59 w 151"/>
                    <a:gd name="T45" fmla="*/ 44 h 142"/>
                    <a:gd name="T46" fmla="*/ 54 w 151"/>
                    <a:gd name="T47" fmla="*/ 54 h 142"/>
                    <a:gd name="T48" fmla="*/ 45 w 151"/>
                    <a:gd name="T49" fmla="*/ 68 h 142"/>
                    <a:gd name="T50" fmla="*/ 40 w 151"/>
                    <a:gd name="T51" fmla="*/ 85 h 142"/>
                    <a:gd name="T52" fmla="*/ 40 w 151"/>
                    <a:gd name="T53" fmla="*/ 105 h 142"/>
                    <a:gd name="T54" fmla="*/ 27 w 151"/>
                    <a:gd name="T55" fmla="*/ 93 h 142"/>
                    <a:gd name="T56" fmla="*/ 26 w 151"/>
                    <a:gd name="T57" fmla="*/ 84 h 142"/>
                    <a:gd name="T58" fmla="*/ 18 w 151"/>
                    <a:gd name="T59" fmla="*/ 81 h 142"/>
                    <a:gd name="T60" fmla="*/ 9 w 151"/>
                    <a:gd name="T61" fmla="*/ 82 h 142"/>
                    <a:gd name="T62" fmla="*/ 7 w 151"/>
                    <a:gd name="T63" fmla="*/ 87 h 142"/>
                    <a:gd name="T64" fmla="*/ 10 w 151"/>
                    <a:gd name="T65" fmla="*/ 114 h 142"/>
                    <a:gd name="T66" fmla="*/ 17 w 151"/>
                    <a:gd name="T67" fmla="*/ 126 h 142"/>
                    <a:gd name="T68" fmla="*/ 22 w 151"/>
                    <a:gd name="T69" fmla="*/ 142 h 1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"/>
                    <a:gd name="T106" fmla="*/ 0 h 142"/>
                    <a:gd name="T107" fmla="*/ 151 w 151"/>
                    <a:gd name="T108" fmla="*/ 142 h 1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" h="142">
                      <a:moveTo>
                        <a:pt x="22" y="142"/>
                      </a:moveTo>
                      <a:lnTo>
                        <a:pt x="10" y="126"/>
                      </a:lnTo>
                      <a:lnTo>
                        <a:pt x="4" y="105"/>
                      </a:lnTo>
                      <a:lnTo>
                        <a:pt x="0" y="75"/>
                      </a:lnTo>
                      <a:lnTo>
                        <a:pt x="0" y="47"/>
                      </a:lnTo>
                      <a:lnTo>
                        <a:pt x="5" y="25"/>
                      </a:lnTo>
                      <a:lnTo>
                        <a:pt x="20" y="10"/>
                      </a:lnTo>
                      <a:lnTo>
                        <a:pt x="36" y="3"/>
                      </a:lnTo>
                      <a:lnTo>
                        <a:pt x="66" y="0"/>
                      </a:lnTo>
                      <a:lnTo>
                        <a:pt x="105" y="2"/>
                      </a:lnTo>
                      <a:lnTo>
                        <a:pt x="129" y="10"/>
                      </a:lnTo>
                      <a:lnTo>
                        <a:pt x="144" y="13"/>
                      </a:lnTo>
                      <a:lnTo>
                        <a:pt x="151" y="13"/>
                      </a:lnTo>
                      <a:lnTo>
                        <a:pt x="142" y="22"/>
                      </a:lnTo>
                      <a:lnTo>
                        <a:pt x="136" y="37"/>
                      </a:lnTo>
                      <a:lnTo>
                        <a:pt x="136" y="43"/>
                      </a:lnTo>
                      <a:lnTo>
                        <a:pt x="123" y="34"/>
                      </a:lnTo>
                      <a:lnTo>
                        <a:pt x="105" y="33"/>
                      </a:lnTo>
                      <a:lnTo>
                        <a:pt x="83" y="31"/>
                      </a:lnTo>
                      <a:lnTo>
                        <a:pt x="68" y="31"/>
                      </a:lnTo>
                      <a:lnTo>
                        <a:pt x="51" y="31"/>
                      </a:lnTo>
                      <a:lnTo>
                        <a:pt x="59" y="35"/>
                      </a:lnTo>
                      <a:lnTo>
                        <a:pt x="59" y="44"/>
                      </a:lnTo>
                      <a:lnTo>
                        <a:pt x="54" y="54"/>
                      </a:lnTo>
                      <a:lnTo>
                        <a:pt x="45" y="68"/>
                      </a:lnTo>
                      <a:lnTo>
                        <a:pt x="40" y="85"/>
                      </a:lnTo>
                      <a:lnTo>
                        <a:pt x="40" y="105"/>
                      </a:lnTo>
                      <a:lnTo>
                        <a:pt x="27" y="93"/>
                      </a:lnTo>
                      <a:lnTo>
                        <a:pt x="26" y="84"/>
                      </a:lnTo>
                      <a:lnTo>
                        <a:pt x="18" y="81"/>
                      </a:lnTo>
                      <a:lnTo>
                        <a:pt x="9" y="82"/>
                      </a:lnTo>
                      <a:lnTo>
                        <a:pt x="7" y="87"/>
                      </a:lnTo>
                      <a:lnTo>
                        <a:pt x="10" y="114"/>
                      </a:lnTo>
                      <a:lnTo>
                        <a:pt x="17" y="126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61" name="Freeform 41"/>
              <p:cNvSpPr>
                <a:spLocks/>
              </p:cNvSpPr>
              <p:nvPr/>
            </p:nvSpPr>
            <p:spPr bwMode="auto">
              <a:xfrm>
                <a:off x="3058" y="1952"/>
                <a:ext cx="129" cy="72"/>
              </a:xfrm>
              <a:custGeom>
                <a:avLst/>
                <a:gdLst>
                  <a:gd name="T0" fmla="*/ 129 w 129"/>
                  <a:gd name="T1" fmla="*/ 64 h 72"/>
                  <a:gd name="T2" fmla="*/ 99 w 129"/>
                  <a:gd name="T3" fmla="*/ 72 h 72"/>
                  <a:gd name="T4" fmla="*/ 56 w 129"/>
                  <a:gd name="T5" fmla="*/ 66 h 72"/>
                  <a:gd name="T6" fmla="*/ 21 w 129"/>
                  <a:gd name="T7" fmla="*/ 55 h 72"/>
                  <a:gd name="T8" fmla="*/ 0 w 129"/>
                  <a:gd name="T9" fmla="*/ 13 h 72"/>
                  <a:gd name="T10" fmla="*/ 59 w 129"/>
                  <a:gd name="T11" fmla="*/ 18 h 72"/>
                  <a:gd name="T12" fmla="*/ 54 w 129"/>
                  <a:gd name="T13" fmla="*/ 0 h 72"/>
                  <a:gd name="T14" fmla="*/ 81 w 129"/>
                  <a:gd name="T15" fmla="*/ 4 h 72"/>
                  <a:gd name="T16" fmla="*/ 108 w 129"/>
                  <a:gd name="T17" fmla="*/ 18 h 72"/>
                  <a:gd name="T18" fmla="*/ 119 w 129"/>
                  <a:gd name="T19" fmla="*/ 24 h 72"/>
                  <a:gd name="T20" fmla="*/ 129 w 129"/>
                  <a:gd name="T21" fmla="*/ 64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72"/>
                  <a:gd name="T35" fmla="*/ 129 w 12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72">
                    <a:moveTo>
                      <a:pt x="129" y="64"/>
                    </a:moveTo>
                    <a:lnTo>
                      <a:pt x="99" y="72"/>
                    </a:lnTo>
                    <a:lnTo>
                      <a:pt x="56" y="66"/>
                    </a:lnTo>
                    <a:lnTo>
                      <a:pt x="21" y="55"/>
                    </a:lnTo>
                    <a:lnTo>
                      <a:pt x="0" y="13"/>
                    </a:lnTo>
                    <a:lnTo>
                      <a:pt x="59" y="18"/>
                    </a:lnTo>
                    <a:lnTo>
                      <a:pt x="54" y="0"/>
                    </a:lnTo>
                    <a:lnTo>
                      <a:pt x="81" y="4"/>
                    </a:lnTo>
                    <a:lnTo>
                      <a:pt x="108" y="18"/>
                    </a:lnTo>
                    <a:lnTo>
                      <a:pt x="119" y="24"/>
                    </a:lnTo>
                    <a:lnTo>
                      <a:pt x="129" y="64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019800" y="1905000"/>
            <a:ext cx="1830388" cy="1781175"/>
            <a:chOff x="3792" y="1200"/>
            <a:chExt cx="1153" cy="1122"/>
          </a:xfrm>
        </p:grpSpPr>
        <p:sp>
          <p:nvSpPr>
            <p:cNvPr id="473141" name="Freeform 43"/>
            <p:cNvSpPr>
              <a:spLocks/>
            </p:cNvSpPr>
            <p:nvPr/>
          </p:nvSpPr>
          <p:spPr bwMode="auto">
            <a:xfrm>
              <a:off x="3792" y="1200"/>
              <a:ext cx="1153" cy="1122"/>
            </a:xfrm>
            <a:custGeom>
              <a:avLst/>
              <a:gdLst>
                <a:gd name="T0" fmla="*/ 1153 w 1153"/>
                <a:gd name="T1" fmla="*/ 1122 h 1122"/>
                <a:gd name="T2" fmla="*/ 0 w 1153"/>
                <a:gd name="T3" fmla="*/ 226 h 1122"/>
                <a:gd name="T4" fmla="*/ 104 w 1153"/>
                <a:gd name="T5" fmla="*/ 218 h 1122"/>
                <a:gd name="T6" fmla="*/ 107 w 1153"/>
                <a:gd name="T7" fmla="*/ 198 h 1122"/>
                <a:gd name="T8" fmla="*/ 102 w 1153"/>
                <a:gd name="T9" fmla="*/ 173 h 1122"/>
                <a:gd name="T10" fmla="*/ 94 w 1153"/>
                <a:gd name="T11" fmla="*/ 143 h 1122"/>
                <a:gd name="T12" fmla="*/ 89 w 1153"/>
                <a:gd name="T13" fmla="*/ 114 h 1122"/>
                <a:gd name="T14" fmla="*/ 90 w 1153"/>
                <a:gd name="T15" fmla="*/ 87 h 1122"/>
                <a:gd name="T16" fmla="*/ 99 w 1153"/>
                <a:gd name="T17" fmla="*/ 60 h 1122"/>
                <a:gd name="T18" fmla="*/ 118 w 1153"/>
                <a:gd name="T19" fmla="*/ 38 h 1122"/>
                <a:gd name="T20" fmla="*/ 139 w 1153"/>
                <a:gd name="T21" fmla="*/ 20 h 1122"/>
                <a:gd name="T22" fmla="*/ 165 w 1153"/>
                <a:gd name="T23" fmla="*/ 7 h 1122"/>
                <a:gd name="T24" fmla="*/ 198 w 1153"/>
                <a:gd name="T25" fmla="*/ 1 h 1122"/>
                <a:gd name="T26" fmla="*/ 227 w 1153"/>
                <a:gd name="T27" fmla="*/ 0 h 1122"/>
                <a:gd name="T28" fmla="*/ 252 w 1153"/>
                <a:gd name="T29" fmla="*/ 3 h 1122"/>
                <a:gd name="T30" fmla="*/ 278 w 1153"/>
                <a:gd name="T31" fmla="*/ 11 h 1122"/>
                <a:gd name="T32" fmla="*/ 299 w 1153"/>
                <a:gd name="T33" fmla="*/ 25 h 1122"/>
                <a:gd name="T34" fmla="*/ 319 w 1153"/>
                <a:gd name="T35" fmla="*/ 46 h 1122"/>
                <a:gd name="T36" fmla="*/ 335 w 1153"/>
                <a:gd name="T37" fmla="*/ 69 h 1122"/>
                <a:gd name="T38" fmla="*/ 344 w 1153"/>
                <a:gd name="T39" fmla="*/ 101 h 1122"/>
                <a:gd name="T40" fmla="*/ 340 w 1153"/>
                <a:gd name="T41" fmla="*/ 133 h 1122"/>
                <a:gd name="T42" fmla="*/ 332 w 1153"/>
                <a:gd name="T43" fmla="*/ 165 h 1122"/>
                <a:gd name="T44" fmla="*/ 324 w 1153"/>
                <a:gd name="T45" fmla="*/ 197 h 1122"/>
                <a:gd name="T46" fmla="*/ 326 w 1153"/>
                <a:gd name="T47" fmla="*/ 212 h 1122"/>
                <a:gd name="T48" fmla="*/ 520 w 1153"/>
                <a:gd name="T49" fmla="*/ 220 h 1122"/>
                <a:gd name="T50" fmla="*/ 515 w 1153"/>
                <a:gd name="T51" fmla="*/ 279 h 1122"/>
                <a:gd name="T52" fmla="*/ 517 w 1153"/>
                <a:gd name="T53" fmla="*/ 314 h 1122"/>
                <a:gd name="T54" fmla="*/ 522 w 1153"/>
                <a:gd name="T55" fmla="*/ 350 h 1122"/>
                <a:gd name="T56" fmla="*/ 535 w 1153"/>
                <a:gd name="T57" fmla="*/ 372 h 1122"/>
                <a:gd name="T58" fmla="*/ 556 w 1153"/>
                <a:gd name="T59" fmla="*/ 388 h 1122"/>
                <a:gd name="T60" fmla="*/ 582 w 1153"/>
                <a:gd name="T61" fmla="*/ 395 h 1122"/>
                <a:gd name="T62" fmla="*/ 612 w 1153"/>
                <a:gd name="T63" fmla="*/ 396 h 1122"/>
                <a:gd name="T64" fmla="*/ 641 w 1153"/>
                <a:gd name="T65" fmla="*/ 393 h 1122"/>
                <a:gd name="T66" fmla="*/ 677 w 1153"/>
                <a:gd name="T67" fmla="*/ 389 h 1122"/>
                <a:gd name="T68" fmla="*/ 714 w 1153"/>
                <a:gd name="T69" fmla="*/ 391 h 1122"/>
                <a:gd name="T70" fmla="*/ 748 w 1153"/>
                <a:gd name="T71" fmla="*/ 400 h 1122"/>
                <a:gd name="T72" fmla="*/ 776 w 1153"/>
                <a:gd name="T73" fmla="*/ 416 h 1122"/>
                <a:gd name="T74" fmla="*/ 793 w 1153"/>
                <a:gd name="T75" fmla="*/ 440 h 1122"/>
                <a:gd name="T76" fmla="*/ 800 w 1153"/>
                <a:gd name="T77" fmla="*/ 468 h 1122"/>
                <a:gd name="T78" fmla="*/ 797 w 1153"/>
                <a:gd name="T79" fmla="*/ 500 h 1122"/>
                <a:gd name="T80" fmla="*/ 800 w 1153"/>
                <a:gd name="T81" fmla="*/ 530 h 1122"/>
                <a:gd name="T82" fmla="*/ 811 w 1153"/>
                <a:gd name="T83" fmla="*/ 556 h 1122"/>
                <a:gd name="T84" fmla="*/ 831 w 1153"/>
                <a:gd name="T85" fmla="*/ 574 h 1122"/>
                <a:gd name="T86" fmla="*/ 864 w 1153"/>
                <a:gd name="T87" fmla="*/ 585 h 1122"/>
                <a:gd name="T88" fmla="*/ 895 w 1153"/>
                <a:gd name="T89" fmla="*/ 593 h 1122"/>
                <a:gd name="T90" fmla="*/ 932 w 1153"/>
                <a:gd name="T91" fmla="*/ 600 h 1122"/>
                <a:gd name="T92" fmla="*/ 963 w 1153"/>
                <a:gd name="T93" fmla="*/ 610 h 1122"/>
                <a:gd name="T94" fmla="*/ 988 w 1153"/>
                <a:gd name="T95" fmla="*/ 624 h 1122"/>
                <a:gd name="T96" fmla="*/ 1009 w 1153"/>
                <a:gd name="T97" fmla="*/ 645 h 1122"/>
                <a:gd name="T98" fmla="*/ 1022 w 1153"/>
                <a:gd name="T99" fmla="*/ 670 h 1122"/>
                <a:gd name="T100" fmla="*/ 1023 w 1153"/>
                <a:gd name="T101" fmla="*/ 705 h 1122"/>
                <a:gd name="T102" fmla="*/ 1016 w 1153"/>
                <a:gd name="T103" fmla="*/ 739 h 1122"/>
                <a:gd name="T104" fmla="*/ 1006 w 1153"/>
                <a:gd name="T105" fmla="*/ 779 h 1122"/>
                <a:gd name="T106" fmla="*/ 1004 w 1153"/>
                <a:gd name="T107" fmla="*/ 808 h 1122"/>
                <a:gd name="T108" fmla="*/ 1011 w 1153"/>
                <a:gd name="T109" fmla="*/ 843 h 1122"/>
                <a:gd name="T110" fmla="*/ 1024 w 1153"/>
                <a:gd name="T111" fmla="*/ 867 h 1122"/>
                <a:gd name="T112" fmla="*/ 1045 w 1153"/>
                <a:gd name="T113" fmla="*/ 893 h 1122"/>
                <a:gd name="T114" fmla="*/ 1073 w 1153"/>
                <a:gd name="T115" fmla="*/ 913 h 1122"/>
                <a:gd name="T116" fmla="*/ 1102 w 1153"/>
                <a:gd name="T117" fmla="*/ 922 h 1122"/>
                <a:gd name="T118" fmla="*/ 1135 w 1153"/>
                <a:gd name="T119" fmla="*/ 925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4080" y="1248"/>
              <a:ext cx="336" cy="1056"/>
              <a:chOff x="3847" y="1536"/>
              <a:chExt cx="304" cy="1389"/>
            </a:xfrm>
          </p:grpSpPr>
          <p:sp>
            <p:nvSpPr>
              <p:cNvPr id="473143" name="Freeform 45"/>
              <p:cNvSpPr>
                <a:spLocks/>
              </p:cNvSpPr>
              <p:nvPr/>
            </p:nvSpPr>
            <p:spPr bwMode="auto">
              <a:xfrm>
                <a:off x="3909" y="2479"/>
                <a:ext cx="161" cy="405"/>
              </a:xfrm>
              <a:custGeom>
                <a:avLst/>
                <a:gdLst>
                  <a:gd name="T0" fmla="*/ 35 w 161"/>
                  <a:gd name="T1" fmla="*/ 0 h 405"/>
                  <a:gd name="T2" fmla="*/ 31 w 161"/>
                  <a:gd name="T3" fmla="*/ 48 h 405"/>
                  <a:gd name="T4" fmla="*/ 29 w 161"/>
                  <a:gd name="T5" fmla="*/ 103 h 405"/>
                  <a:gd name="T6" fmla="*/ 29 w 161"/>
                  <a:gd name="T7" fmla="*/ 157 h 405"/>
                  <a:gd name="T8" fmla="*/ 31 w 161"/>
                  <a:gd name="T9" fmla="*/ 207 h 405"/>
                  <a:gd name="T10" fmla="*/ 32 w 161"/>
                  <a:gd name="T11" fmla="*/ 247 h 405"/>
                  <a:gd name="T12" fmla="*/ 32 w 161"/>
                  <a:gd name="T13" fmla="*/ 298 h 405"/>
                  <a:gd name="T14" fmla="*/ 29 w 161"/>
                  <a:gd name="T15" fmla="*/ 319 h 405"/>
                  <a:gd name="T16" fmla="*/ 8 w 161"/>
                  <a:gd name="T17" fmla="*/ 381 h 405"/>
                  <a:gd name="T18" fmla="*/ 0 w 161"/>
                  <a:gd name="T19" fmla="*/ 404 h 405"/>
                  <a:gd name="T20" fmla="*/ 34 w 161"/>
                  <a:gd name="T21" fmla="*/ 405 h 405"/>
                  <a:gd name="T22" fmla="*/ 49 w 161"/>
                  <a:gd name="T23" fmla="*/ 377 h 405"/>
                  <a:gd name="T24" fmla="*/ 59 w 161"/>
                  <a:gd name="T25" fmla="*/ 345 h 405"/>
                  <a:gd name="T26" fmla="*/ 65 w 161"/>
                  <a:gd name="T27" fmla="*/ 295 h 405"/>
                  <a:gd name="T28" fmla="*/ 85 w 161"/>
                  <a:gd name="T29" fmla="*/ 157 h 405"/>
                  <a:gd name="T30" fmla="*/ 92 w 161"/>
                  <a:gd name="T31" fmla="*/ 118 h 405"/>
                  <a:gd name="T32" fmla="*/ 87 w 161"/>
                  <a:gd name="T33" fmla="*/ 193 h 405"/>
                  <a:gd name="T34" fmla="*/ 93 w 161"/>
                  <a:gd name="T35" fmla="*/ 239 h 405"/>
                  <a:gd name="T36" fmla="*/ 95 w 161"/>
                  <a:gd name="T37" fmla="*/ 282 h 405"/>
                  <a:gd name="T38" fmla="*/ 91 w 161"/>
                  <a:gd name="T39" fmla="*/ 321 h 405"/>
                  <a:gd name="T40" fmla="*/ 94 w 161"/>
                  <a:gd name="T41" fmla="*/ 340 h 405"/>
                  <a:gd name="T42" fmla="*/ 116 w 161"/>
                  <a:gd name="T43" fmla="*/ 398 h 405"/>
                  <a:gd name="T44" fmla="*/ 136 w 161"/>
                  <a:gd name="T45" fmla="*/ 399 h 405"/>
                  <a:gd name="T46" fmla="*/ 146 w 161"/>
                  <a:gd name="T47" fmla="*/ 399 h 405"/>
                  <a:gd name="T48" fmla="*/ 158 w 161"/>
                  <a:gd name="T49" fmla="*/ 387 h 405"/>
                  <a:gd name="T50" fmla="*/ 128 w 161"/>
                  <a:gd name="T51" fmla="*/ 321 h 405"/>
                  <a:gd name="T52" fmla="*/ 143 w 161"/>
                  <a:gd name="T53" fmla="*/ 181 h 405"/>
                  <a:gd name="T54" fmla="*/ 149 w 161"/>
                  <a:gd name="T55" fmla="*/ 115 h 405"/>
                  <a:gd name="T56" fmla="*/ 161 w 161"/>
                  <a:gd name="T57" fmla="*/ 3 h 405"/>
                  <a:gd name="T58" fmla="*/ 35 w 161"/>
                  <a:gd name="T59" fmla="*/ 0 h 4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1"/>
                  <a:gd name="T91" fmla="*/ 0 h 405"/>
                  <a:gd name="T92" fmla="*/ 161 w 161"/>
                  <a:gd name="T93" fmla="*/ 405 h 4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1" h="405">
                    <a:moveTo>
                      <a:pt x="35" y="0"/>
                    </a:moveTo>
                    <a:lnTo>
                      <a:pt x="31" y="48"/>
                    </a:lnTo>
                    <a:lnTo>
                      <a:pt x="29" y="103"/>
                    </a:lnTo>
                    <a:lnTo>
                      <a:pt x="29" y="157"/>
                    </a:lnTo>
                    <a:lnTo>
                      <a:pt x="31" y="207"/>
                    </a:lnTo>
                    <a:lnTo>
                      <a:pt x="32" y="247"/>
                    </a:lnTo>
                    <a:lnTo>
                      <a:pt x="32" y="298"/>
                    </a:lnTo>
                    <a:lnTo>
                      <a:pt x="29" y="319"/>
                    </a:lnTo>
                    <a:lnTo>
                      <a:pt x="8" y="381"/>
                    </a:lnTo>
                    <a:lnTo>
                      <a:pt x="0" y="404"/>
                    </a:lnTo>
                    <a:lnTo>
                      <a:pt x="34" y="405"/>
                    </a:lnTo>
                    <a:lnTo>
                      <a:pt x="49" y="377"/>
                    </a:lnTo>
                    <a:lnTo>
                      <a:pt x="59" y="345"/>
                    </a:lnTo>
                    <a:lnTo>
                      <a:pt x="65" y="295"/>
                    </a:lnTo>
                    <a:lnTo>
                      <a:pt x="85" y="157"/>
                    </a:lnTo>
                    <a:lnTo>
                      <a:pt x="92" y="118"/>
                    </a:lnTo>
                    <a:lnTo>
                      <a:pt x="87" y="193"/>
                    </a:lnTo>
                    <a:lnTo>
                      <a:pt x="93" y="239"/>
                    </a:lnTo>
                    <a:lnTo>
                      <a:pt x="95" y="282"/>
                    </a:lnTo>
                    <a:lnTo>
                      <a:pt x="91" y="321"/>
                    </a:lnTo>
                    <a:lnTo>
                      <a:pt x="94" y="340"/>
                    </a:lnTo>
                    <a:lnTo>
                      <a:pt x="116" y="398"/>
                    </a:lnTo>
                    <a:lnTo>
                      <a:pt x="136" y="399"/>
                    </a:lnTo>
                    <a:lnTo>
                      <a:pt x="146" y="399"/>
                    </a:lnTo>
                    <a:lnTo>
                      <a:pt x="158" y="387"/>
                    </a:lnTo>
                    <a:lnTo>
                      <a:pt x="128" y="321"/>
                    </a:lnTo>
                    <a:lnTo>
                      <a:pt x="143" y="181"/>
                    </a:lnTo>
                    <a:lnTo>
                      <a:pt x="149" y="115"/>
                    </a:lnTo>
                    <a:lnTo>
                      <a:pt x="161" y="3"/>
                    </a:lnTo>
                    <a:lnTo>
                      <a:pt x="35" y="0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3851" y="1977"/>
                <a:ext cx="293" cy="402"/>
                <a:chOff x="3851" y="1977"/>
                <a:chExt cx="293" cy="402"/>
              </a:xfrm>
            </p:grpSpPr>
            <p:sp>
              <p:nvSpPr>
                <p:cNvPr id="473155" name="Freeform 47"/>
                <p:cNvSpPr>
                  <a:spLocks/>
                </p:cNvSpPr>
                <p:nvPr/>
              </p:nvSpPr>
              <p:spPr bwMode="auto">
                <a:xfrm>
                  <a:off x="3851" y="1988"/>
                  <a:ext cx="80" cy="391"/>
                </a:xfrm>
                <a:custGeom>
                  <a:avLst/>
                  <a:gdLst>
                    <a:gd name="T0" fmla="*/ 4 w 80"/>
                    <a:gd name="T1" fmla="*/ 0 h 391"/>
                    <a:gd name="T2" fmla="*/ 0 w 80"/>
                    <a:gd name="T3" fmla="*/ 88 h 391"/>
                    <a:gd name="T4" fmla="*/ 13 w 80"/>
                    <a:gd name="T5" fmla="*/ 210 h 391"/>
                    <a:gd name="T6" fmla="*/ 24 w 80"/>
                    <a:gd name="T7" fmla="*/ 315 h 391"/>
                    <a:gd name="T8" fmla="*/ 44 w 80"/>
                    <a:gd name="T9" fmla="*/ 379 h 391"/>
                    <a:gd name="T10" fmla="*/ 53 w 80"/>
                    <a:gd name="T11" fmla="*/ 391 h 391"/>
                    <a:gd name="T12" fmla="*/ 59 w 80"/>
                    <a:gd name="T13" fmla="*/ 373 h 391"/>
                    <a:gd name="T14" fmla="*/ 62 w 80"/>
                    <a:gd name="T15" fmla="*/ 328 h 391"/>
                    <a:gd name="T16" fmla="*/ 80 w 80"/>
                    <a:gd name="T17" fmla="*/ 316 h 391"/>
                    <a:gd name="T18" fmla="*/ 56 w 80"/>
                    <a:gd name="T19" fmla="*/ 281 h 391"/>
                    <a:gd name="T20" fmla="*/ 40 w 80"/>
                    <a:gd name="T21" fmla="*/ 260 h 391"/>
                    <a:gd name="T22" fmla="*/ 42 w 80"/>
                    <a:gd name="T23" fmla="*/ 79 h 391"/>
                    <a:gd name="T24" fmla="*/ 50 w 80"/>
                    <a:gd name="T25" fmla="*/ 7 h 391"/>
                    <a:gd name="T26" fmla="*/ 4 w 80"/>
                    <a:gd name="T27" fmla="*/ 0 h 3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391"/>
                    <a:gd name="T44" fmla="*/ 80 w 80"/>
                    <a:gd name="T45" fmla="*/ 391 h 3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391">
                      <a:moveTo>
                        <a:pt x="4" y="0"/>
                      </a:moveTo>
                      <a:lnTo>
                        <a:pt x="0" y="88"/>
                      </a:lnTo>
                      <a:lnTo>
                        <a:pt x="13" y="210"/>
                      </a:lnTo>
                      <a:lnTo>
                        <a:pt x="24" y="315"/>
                      </a:lnTo>
                      <a:lnTo>
                        <a:pt x="44" y="379"/>
                      </a:lnTo>
                      <a:lnTo>
                        <a:pt x="53" y="391"/>
                      </a:lnTo>
                      <a:lnTo>
                        <a:pt x="59" y="373"/>
                      </a:lnTo>
                      <a:lnTo>
                        <a:pt x="62" y="328"/>
                      </a:lnTo>
                      <a:lnTo>
                        <a:pt x="80" y="316"/>
                      </a:lnTo>
                      <a:lnTo>
                        <a:pt x="56" y="281"/>
                      </a:lnTo>
                      <a:lnTo>
                        <a:pt x="40" y="260"/>
                      </a:lnTo>
                      <a:lnTo>
                        <a:pt x="42" y="79"/>
                      </a:lnTo>
                      <a:lnTo>
                        <a:pt x="5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6" name="Freeform 48"/>
                <p:cNvSpPr>
                  <a:spLocks/>
                </p:cNvSpPr>
                <p:nvPr/>
              </p:nvSpPr>
              <p:spPr bwMode="auto">
                <a:xfrm>
                  <a:off x="4074" y="1977"/>
                  <a:ext cx="70" cy="365"/>
                </a:xfrm>
                <a:custGeom>
                  <a:avLst/>
                  <a:gdLst>
                    <a:gd name="T0" fmla="*/ 20 w 70"/>
                    <a:gd name="T1" fmla="*/ 10 h 365"/>
                    <a:gd name="T2" fmla="*/ 30 w 70"/>
                    <a:gd name="T3" fmla="*/ 75 h 365"/>
                    <a:gd name="T4" fmla="*/ 29 w 70"/>
                    <a:gd name="T5" fmla="*/ 232 h 365"/>
                    <a:gd name="T6" fmla="*/ 0 w 70"/>
                    <a:gd name="T7" fmla="*/ 298 h 365"/>
                    <a:gd name="T8" fmla="*/ 7 w 70"/>
                    <a:gd name="T9" fmla="*/ 304 h 365"/>
                    <a:gd name="T10" fmla="*/ 0 w 70"/>
                    <a:gd name="T11" fmla="*/ 337 h 365"/>
                    <a:gd name="T12" fmla="*/ 6 w 70"/>
                    <a:gd name="T13" fmla="*/ 365 h 365"/>
                    <a:gd name="T14" fmla="*/ 29 w 70"/>
                    <a:gd name="T15" fmla="*/ 320 h 365"/>
                    <a:gd name="T16" fmla="*/ 50 w 70"/>
                    <a:gd name="T17" fmla="*/ 240 h 365"/>
                    <a:gd name="T18" fmla="*/ 70 w 70"/>
                    <a:gd name="T19" fmla="*/ 60 h 365"/>
                    <a:gd name="T20" fmla="*/ 61 w 70"/>
                    <a:gd name="T21" fmla="*/ 0 h 365"/>
                    <a:gd name="T22" fmla="*/ 20 w 70"/>
                    <a:gd name="T23" fmla="*/ 10 h 3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365"/>
                    <a:gd name="T38" fmla="*/ 70 w 70"/>
                    <a:gd name="T39" fmla="*/ 365 h 3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365">
                      <a:moveTo>
                        <a:pt x="20" y="10"/>
                      </a:moveTo>
                      <a:lnTo>
                        <a:pt x="30" y="75"/>
                      </a:lnTo>
                      <a:lnTo>
                        <a:pt x="29" y="232"/>
                      </a:lnTo>
                      <a:lnTo>
                        <a:pt x="0" y="298"/>
                      </a:lnTo>
                      <a:lnTo>
                        <a:pt x="7" y="304"/>
                      </a:lnTo>
                      <a:lnTo>
                        <a:pt x="0" y="337"/>
                      </a:lnTo>
                      <a:lnTo>
                        <a:pt x="6" y="365"/>
                      </a:lnTo>
                      <a:lnTo>
                        <a:pt x="29" y="320"/>
                      </a:lnTo>
                      <a:lnTo>
                        <a:pt x="50" y="240"/>
                      </a:lnTo>
                      <a:lnTo>
                        <a:pt x="70" y="60"/>
                      </a:lnTo>
                      <a:lnTo>
                        <a:pt x="61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45" name="Freeform 49"/>
              <p:cNvSpPr>
                <a:spLocks/>
              </p:cNvSpPr>
              <p:nvPr/>
            </p:nvSpPr>
            <p:spPr bwMode="auto">
              <a:xfrm>
                <a:off x="3957" y="1562"/>
                <a:ext cx="101" cy="185"/>
              </a:xfrm>
              <a:custGeom>
                <a:avLst/>
                <a:gdLst>
                  <a:gd name="T0" fmla="*/ 15 w 101"/>
                  <a:gd name="T1" fmla="*/ 185 h 185"/>
                  <a:gd name="T2" fmla="*/ 15 w 101"/>
                  <a:gd name="T3" fmla="*/ 157 h 185"/>
                  <a:gd name="T4" fmla="*/ 3 w 101"/>
                  <a:gd name="T5" fmla="*/ 124 h 185"/>
                  <a:gd name="T6" fmla="*/ 0 w 101"/>
                  <a:gd name="T7" fmla="*/ 102 h 185"/>
                  <a:gd name="T8" fmla="*/ 0 w 101"/>
                  <a:gd name="T9" fmla="*/ 86 h 185"/>
                  <a:gd name="T10" fmla="*/ 0 w 101"/>
                  <a:gd name="T11" fmla="*/ 62 h 185"/>
                  <a:gd name="T12" fmla="*/ 3 w 101"/>
                  <a:gd name="T13" fmla="*/ 42 h 185"/>
                  <a:gd name="T14" fmla="*/ 8 w 101"/>
                  <a:gd name="T15" fmla="*/ 29 h 185"/>
                  <a:gd name="T16" fmla="*/ 15 w 101"/>
                  <a:gd name="T17" fmla="*/ 17 h 185"/>
                  <a:gd name="T18" fmla="*/ 24 w 101"/>
                  <a:gd name="T19" fmla="*/ 8 h 185"/>
                  <a:gd name="T20" fmla="*/ 38 w 101"/>
                  <a:gd name="T21" fmla="*/ 1 h 185"/>
                  <a:gd name="T22" fmla="*/ 54 w 101"/>
                  <a:gd name="T23" fmla="*/ 0 h 185"/>
                  <a:gd name="T24" fmla="*/ 68 w 101"/>
                  <a:gd name="T25" fmla="*/ 2 h 185"/>
                  <a:gd name="T26" fmla="*/ 80 w 101"/>
                  <a:gd name="T27" fmla="*/ 7 h 185"/>
                  <a:gd name="T28" fmla="*/ 89 w 101"/>
                  <a:gd name="T29" fmla="*/ 17 h 185"/>
                  <a:gd name="T30" fmla="*/ 96 w 101"/>
                  <a:gd name="T31" fmla="*/ 29 h 185"/>
                  <a:gd name="T32" fmla="*/ 101 w 101"/>
                  <a:gd name="T33" fmla="*/ 43 h 185"/>
                  <a:gd name="T34" fmla="*/ 100 w 101"/>
                  <a:gd name="T35" fmla="*/ 75 h 185"/>
                  <a:gd name="T36" fmla="*/ 96 w 101"/>
                  <a:gd name="T37" fmla="*/ 100 h 185"/>
                  <a:gd name="T38" fmla="*/ 92 w 101"/>
                  <a:gd name="T39" fmla="*/ 128 h 185"/>
                  <a:gd name="T40" fmla="*/ 84 w 101"/>
                  <a:gd name="T41" fmla="*/ 142 h 185"/>
                  <a:gd name="T42" fmla="*/ 77 w 101"/>
                  <a:gd name="T43" fmla="*/ 154 h 185"/>
                  <a:gd name="T44" fmla="*/ 73 w 101"/>
                  <a:gd name="T45" fmla="*/ 162 h 185"/>
                  <a:gd name="T46" fmla="*/ 69 w 101"/>
                  <a:gd name="T47" fmla="*/ 185 h 185"/>
                  <a:gd name="T48" fmla="*/ 15 w 101"/>
                  <a:gd name="T49" fmla="*/ 185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85"/>
                  <a:gd name="T77" fmla="*/ 101 w 101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85">
                    <a:moveTo>
                      <a:pt x="15" y="185"/>
                    </a:moveTo>
                    <a:lnTo>
                      <a:pt x="15" y="157"/>
                    </a:lnTo>
                    <a:lnTo>
                      <a:pt x="3" y="124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0" y="62"/>
                    </a:lnTo>
                    <a:lnTo>
                      <a:pt x="3" y="42"/>
                    </a:lnTo>
                    <a:lnTo>
                      <a:pt x="8" y="29"/>
                    </a:lnTo>
                    <a:lnTo>
                      <a:pt x="15" y="17"/>
                    </a:lnTo>
                    <a:lnTo>
                      <a:pt x="24" y="8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68" y="2"/>
                    </a:lnTo>
                    <a:lnTo>
                      <a:pt x="80" y="7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1" y="43"/>
                    </a:lnTo>
                    <a:lnTo>
                      <a:pt x="100" y="75"/>
                    </a:lnTo>
                    <a:lnTo>
                      <a:pt x="96" y="100"/>
                    </a:lnTo>
                    <a:lnTo>
                      <a:pt x="92" y="128"/>
                    </a:lnTo>
                    <a:lnTo>
                      <a:pt x="84" y="142"/>
                    </a:lnTo>
                    <a:lnTo>
                      <a:pt x="77" y="154"/>
                    </a:lnTo>
                    <a:lnTo>
                      <a:pt x="73" y="162"/>
                    </a:lnTo>
                    <a:lnTo>
                      <a:pt x="69" y="185"/>
                    </a:lnTo>
                    <a:lnTo>
                      <a:pt x="15" y="185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6" name="Freeform 50"/>
              <p:cNvSpPr>
                <a:spLocks/>
              </p:cNvSpPr>
              <p:nvPr/>
            </p:nvSpPr>
            <p:spPr bwMode="auto">
              <a:xfrm>
                <a:off x="3914" y="1536"/>
                <a:ext cx="184" cy="153"/>
              </a:xfrm>
              <a:custGeom>
                <a:avLst/>
                <a:gdLst>
                  <a:gd name="T0" fmla="*/ 19 w 184"/>
                  <a:gd name="T1" fmla="*/ 150 h 153"/>
                  <a:gd name="T2" fmla="*/ 11 w 184"/>
                  <a:gd name="T3" fmla="*/ 153 h 153"/>
                  <a:gd name="T4" fmla="*/ 0 w 184"/>
                  <a:gd name="T5" fmla="*/ 148 h 153"/>
                  <a:gd name="T6" fmla="*/ 5 w 184"/>
                  <a:gd name="T7" fmla="*/ 123 h 153"/>
                  <a:gd name="T8" fmla="*/ 11 w 184"/>
                  <a:gd name="T9" fmla="*/ 93 h 153"/>
                  <a:gd name="T10" fmla="*/ 23 w 184"/>
                  <a:gd name="T11" fmla="*/ 59 h 153"/>
                  <a:gd name="T12" fmla="*/ 29 w 184"/>
                  <a:gd name="T13" fmla="*/ 40 h 153"/>
                  <a:gd name="T14" fmla="*/ 36 w 184"/>
                  <a:gd name="T15" fmla="*/ 24 h 153"/>
                  <a:gd name="T16" fmla="*/ 52 w 184"/>
                  <a:gd name="T17" fmla="*/ 9 h 153"/>
                  <a:gd name="T18" fmla="*/ 81 w 184"/>
                  <a:gd name="T19" fmla="*/ 3 h 153"/>
                  <a:gd name="T20" fmla="*/ 105 w 184"/>
                  <a:gd name="T21" fmla="*/ 0 h 153"/>
                  <a:gd name="T22" fmla="*/ 141 w 184"/>
                  <a:gd name="T23" fmla="*/ 15 h 153"/>
                  <a:gd name="T24" fmla="*/ 155 w 184"/>
                  <a:gd name="T25" fmla="*/ 32 h 153"/>
                  <a:gd name="T26" fmla="*/ 167 w 184"/>
                  <a:gd name="T27" fmla="*/ 63 h 153"/>
                  <a:gd name="T28" fmla="*/ 179 w 184"/>
                  <a:gd name="T29" fmla="*/ 99 h 153"/>
                  <a:gd name="T30" fmla="*/ 184 w 184"/>
                  <a:gd name="T31" fmla="*/ 130 h 153"/>
                  <a:gd name="T32" fmla="*/ 182 w 184"/>
                  <a:gd name="T33" fmla="*/ 143 h 153"/>
                  <a:gd name="T34" fmla="*/ 165 w 184"/>
                  <a:gd name="T35" fmla="*/ 145 h 153"/>
                  <a:gd name="T36" fmla="*/ 152 w 184"/>
                  <a:gd name="T37" fmla="*/ 148 h 153"/>
                  <a:gd name="T38" fmla="*/ 134 w 184"/>
                  <a:gd name="T39" fmla="*/ 151 h 153"/>
                  <a:gd name="T40" fmla="*/ 139 w 184"/>
                  <a:gd name="T41" fmla="*/ 120 h 153"/>
                  <a:gd name="T42" fmla="*/ 139 w 184"/>
                  <a:gd name="T43" fmla="*/ 102 h 153"/>
                  <a:gd name="T44" fmla="*/ 138 w 184"/>
                  <a:gd name="T45" fmla="*/ 86 h 153"/>
                  <a:gd name="T46" fmla="*/ 139 w 184"/>
                  <a:gd name="T47" fmla="*/ 64 h 153"/>
                  <a:gd name="T48" fmla="*/ 118 w 184"/>
                  <a:gd name="T49" fmla="*/ 55 h 153"/>
                  <a:gd name="T50" fmla="*/ 112 w 184"/>
                  <a:gd name="T51" fmla="*/ 36 h 153"/>
                  <a:gd name="T52" fmla="*/ 94 w 184"/>
                  <a:gd name="T53" fmla="*/ 49 h 153"/>
                  <a:gd name="T54" fmla="*/ 69 w 184"/>
                  <a:gd name="T55" fmla="*/ 73 h 153"/>
                  <a:gd name="T56" fmla="*/ 79 w 184"/>
                  <a:gd name="T57" fmla="*/ 61 h 153"/>
                  <a:gd name="T58" fmla="*/ 58 w 184"/>
                  <a:gd name="T59" fmla="*/ 79 h 153"/>
                  <a:gd name="T60" fmla="*/ 58 w 184"/>
                  <a:gd name="T61" fmla="*/ 108 h 153"/>
                  <a:gd name="T62" fmla="*/ 63 w 184"/>
                  <a:gd name="T63" fmla="*/ 122 h 153"/>
                  <a:gd name="T64" fmla="*/ 69 w 184"/>
                  <a:gd name="T65" fmla="*/ 134 h 153"/>
                  <a:gd name="T66" fmla="*/ 74 w 184"/>
                  <a:gd name="T67" fmla="*/ 152 h 153"/>
                  <a:gd name="T68" fmla="*/ 52 w 184"/>
                  <a:gd name="T69" fmla="*/ 152 h 153"/>
                  <a:gd name="T70" fmla="*/ 62 w 184"/>
                  <a:gd name="T71" fmla="*/ 152 h 153"/>
                  <a:gd name="T72" fmla="*/ 31 w 184"/>
                  <a:gd name="T73" fmla="*/ 148 h 153"/>
                  <a:gd name="T74" fmla="*/ 29 w 184"/>
                  <a:gd name="T75" fmla="*/ 148 h 153"/>
                  <a:gd name="T76" fmla="*/ 19 w 184"/>
                  <a:gd name="T77" fmla="*/ 150 h 1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4"/>
                  <a:gd name="T118" fmla="*/ 0 h 153"/>
                  <a:gd name="T119" fmla="*/ 184 w 184"/>
                  <a:gd name="T120" fmla="*/ 153 h 1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4" h="153">
                    <a:moveTo>
                      <a:pt x="19" y="150"/>
                    </a:moveTo>
                    <a:lnTo>
                      <a:pt x="11" y="153"/>
                    </a:lnTo>
                    <a:lnTo>
                      <a:pt x="0" y="148"/>
                    </a:lnTo>
                    <a:lnTo>
                      <a:pt x="5" y="123"/>
                    </a:lnTo>
                    <a:lnTo>
                      <a:pt x="11" y="93"/>
                    </a:lnTo>
                    <a:lnTo>
                      <a:pt x="23" y="59"/>
                    </a:lnTo>
                    <a:lnTo>
                      <a:pt x="29" y="40"/>
                    </a:lnTo>
                    <a:lnTo>
                      <a:pt x="36" y="24"/>
                    </a:lnTo>
                    <a:lnTo>
                      <a:pt x="52" y="9"/>
                    </a:lnTo>
                    <a:lnTo>
                      <a:pt x="81" y="3"/>
                    </a:lnTo>
                    <a:lnTo>
                      <a:pt x="105" y="0"/>
                    </a:lnTo>
                    <a:lnTo>
                      <a:pt x="141" y="15"/>
                    </a:lnTo>
                    <a:lnTo>
                      <a:pt x="155" y="32"/>
                    </a:lnTo>
                    <a:lnTo>
                      <a:pt x="167" y="63"/>
                    </a:lnTo>
                    <a:lnTo>
                      <a:pt x="179" y="99"/>
                    </a:lnTo>
                    <a:lnTo>
                      <a:pt x="184" y="130"/>
                    </a:lnTo>
                    <a:lnTo>
                      <a:pt x="182" y="143"/>
                    </a:lnTo>
                    <a:lnTo>
                      <a:pt x="165" y="145"/>
                    </a:lnTo>
                    <a:lnTo>
                      <a:pt x="152" y="148"/>
                    </a:lnTo>
                    <a:lnTo>
                      <a:pt x="134" y="151"/>
                    </a:lnTo>
                    <a:lnTo>
                      <a:pt x="139" y="120"/>
                    </a:lnTo>
                    <a:lnTo>
                      <a:pt x="139" y="102"/>
                    </a:lnTo>
                    <a:lnTo>
                      <a:pt x="138" y="86"/>
                    </a:lnTo>
                    <a:lnTo>
                      <a:pt x="139" y="64"/>
                    </a:lnTo>
                    <a:lnTo>
                      <a:pt x="118" y="55"/>
                    </a:lnTo>
                    <a:lnTo>
                      <a:pt x="112" y="36"/>
                    </a:lnTo>
                    <a:lnTo>
                      <a:pt x="94" y="49"/>
                    </a:lnTo>
                    <a:lnTo>
                      <a:pt x="69" y="73"/>
                    </a:lnTo>
                    <a:lnTo>
                      <a:pt x="79" y="61"/>
                    </a:lnTo>
                    <a:lnTo>
                      <a:pt x="58" y="79"/>
                    </a:lnTo>
                    <a:lnTo>
                      <a:pt x="58" y="108"/>
                    </a:lnTo>
                    <a:lnTo>
                      <a:pt x="63" y="122"/>
                    </a:lnTo>
                    <a:lnTo>
                      <a:pt x="69" y="134"/>
                    </a:lnTo>
                    <a:lnTo>
                      <a:pt x="74" y="152"/>
                    </a:lnTo>
                    <a:lnTo>
                      <a:pt x="52" y="152"/>
                    </a:lnTo>
                    <a:lnTo>
                      <a:pt x="62" y="152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1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7" name="Freeform 51"/>
              <p:cNvSpPr>
                <a:spLocks/>
              </p:cNvSpPr>
              <p:nvPr/>
            </p:nvSpPr>
            <p:spPr bwMode="auto">
              <a:xfrm>
                <a:off x="3847" y="1746"/>
                <a:ext cx="304" cy="746"/>
              </a:xfrm>
              <a:custGeom>
                <a:avLst/>
                <a:gdLst>
                  <a:gd name="T0" fmla="*/ 122 w 304"/>
                  <a:gd name="T1" fmla="*/ 0 h 746"/>
                  <a:gd name="T2" fmla="*/ 48 w 304"/>
                  <a:gd name="T3" fmla="*/ 41 h 746"/>
                  <a:gd name="T4" fmla="*/ 39 w 304"/>
                  <a:gd name="T5" fmla="*/ 54 h 746"/>
                  <a:gd name="T6" fmla="*/ 0 w 304"/>
                  <a:gd name="T7" fmla="*/ 244 h 746"/>
                  <a:gd name="T8" fmla="*/ 58 w 304"/>
                  <a:gd name="T9" fmla="*/ 252 h 746"/>
                  <a:gd name="T10" fmla="*/ 66 w 304"/>
                  <a:gd name="T11" fmla="*/ 204 h 746"/>
                  <a:gd name="T12" fmla="*/ 88 w 304"/>
                  <a:gd name="T13" fmla="*/ 304 h 746"/>
                  <a:gd name="T14" fmla="*/ 51 w 304"/>
                  <a:gd name="T15" fmla="*/ 528 h 746"/>
                  <a:gd name="T16" fmla="*/ 70 w 304"/>
                  <a:gd name="T17" fmla="*/ 744 h 746"/>
                  <a:gd name="T18" fmla="*/ 91 w 304"/>
                  <a:gd name="T19" fmla="*/ 746 h 746"/>
                  <a:gd name="T20" fmla="*/ 123 w 304"/>
                  <a:gd name="T21" fmla="*/ 743 h 746"/>
                  <a:gd name="T22" fmla="*/ 169 w 304"/>
                  <a:gd name="T23" fmla="*/ 740 h 746"/>
                  <a:gd name="T24" fmla="*/ 209 w 304"/>
                  <a:gd name="T25" fmla="*/ 740 h 746"/>
                  <a:gd name="T26" fmla="*/ 243 w 304"/>
                  <a:gd name="T27" fmla="*/ 741 h 746"/>
                  <a:gd name="T28" fmla="*/ 256 w 304"/>
                  <a:gd name="T29" fmla="*/ 430 h 746"/>
                  <a:gd name="T30" fmla="*/ 222 w 304"/>
                  <a:gd name="T31" fmla="*/ 293 h 746"/>
                  <a:gd name="T32" fmla="*/ 235 w 304"/>
                  <a:gd name="T33" fmla="*/ 218 h 746"/>
                  <a:gd name="T34" fmla="*/ 243 w 304"/>
                  <a:gd name="T35" fmla="*/ 246 h 746"/>
                  <a:gd name="T36" fmla="*/ 304 w 304"/>
                  <a:gd name="T37" fmla="*/ 230 h 746"/>
                  <a:gd name="T38" fmla="*/ 257 w 304"/>
                  <a:gd name="T39" fmla="*/ 52 h 746"/>
                  <a:gd name="T40" fmla="*/ 180 w 304"/>
                  <a:gd name="T41" fmla="*/ 0 h 746"/>
                  <a:gd name="T42" fmla="*/ 122 w 304"/>
                  <a:gd name="T43" fmla="*/ 0 h 7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4"/>
                  <a:gd name="T67" fmla="*/ 0 h 746"/>
                  <a:gd name="T68" fmla="*/ 304 w 304"/>
                  <a:gd name="T69" fmla="*/ 746 h 7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4" h="746">
                    <a:moveTo>
                      <a:pt x="122" y="0"/>
                    </a:moveTo>
                    <a:lnTo>
                      <a:pt x="48" y="41"/>
                    </a:lnTo>
                    <a:lnTo>
                      <a:pt x="39" y="54"/>
                    </a:lnTo>
                    <a:lnTo>
                      <a:pt x="0" y="244"/>
                    </a:lnTo>
                    <a:lnTo>
                      <a:pt x="58" y="252"/>
                    </a:lnTo>
                    <a:lnTo>
                      <a:pt x="66" y="204"/>
                    </a:lnTo>
                    <a:lnTo>
                      <a:pt x="88" y="304"/>
                    </a:lnTo>
                    <a:lnTo>
                      <a:pt x="51" y="528"/>
                    </a:lnTo>
                    <a:lnTo>
                      <a:pt x="70" y="744"/>
                    </a:lnTo>
                    <a:lnTo>
                      <a:pt x="91" y="746"/>
                    </a:lnTo>
                    <a:lnTo>
                      <a:pt x="123" y="743"/>
                    </a:lnTo>
                    <a:lnTo>
                      <a:pt x="169" y="740"/>
                    </a:lnTo>
                    <a:lnTo>
                      <a:pt x="209" y="740"/>
                    </a:lnTo>
                    <a:lnTo>
                      <a:pt x="243" y="741"/>
                    </a:lnTo>
                    <a:lnTo>
                      <a:pt x="256" y="430"/>
                    </a:lnTo>
                    <a:lnTo>
                      <a:pt x="222" y="293"/>
                    </a:lnTo>
                    <a:lnTo>
                      <a:pt x="235" y="218"/>
                    </a:lnTo>
                    <a:lnTo>
                      <a:pt x="243" y="246"/>
                    </a:lnTo>
                    <a:lnTo>
                      <a:pt x="304" y="230"/>
                    </a:lnTo>
                    <a:lnTo>
                      <a:pt x="257" y="52"/>
                    </a:lnTo>
                    <a:lnTo>
                      <a:pt x="180" y="0"/>
                    </a:lnTo>
                    <a:lnTo>
                      <a:pt x="122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3936" y="1748"/>
                <a:ext cx="131" cy="315"/>
                <a:chOff x="3936" y="1748"/>
                <a:chExt cx="131" cy="315"/>
              </a:xfrm>
            </p:grpSpPr>
            <p:sp>
              <p:nvSpPr>
                <p:cNvPr id="473152" name="Freeform 53"/>
                <p:cNvSpPr>
                  <a:spLocks/>
                </p:cNvSpPr>
                <p:nvPr/>
              </p:nvSpPr>
              <p:spPr bwMode="auto">
                <a:xfrm>
                  <a:off x="3965" y="1748"/>
                  <a:ext cx="68" cy="36"/>
                </a:xfrm>
                <a:custGeom>
                  <a:avLst/>
                  <a:gdLst>
                    <a:gd name="T0" fmla="*/ 0 w 68"/>
                    <a:gd name="T1" fmla="*/ 3 h 36"/>
                    <a:gd name="T2" fmla="*/ 15 w 68"/>
                    <a:gd name="T3" fmla="*/ 36 h 36"/>
                    <a:gd name="T4" fmla="*/ 35 w 68"/>
                    <a:gd name="T5" fmla="*/ 0 h 36"/>
                    <a:gd name="T6" fmla="*/ 55 w 68"/>
                    <a:gd name="T7" fmla="*/ 36 h 36"/>
                    <a:gd name="T8" fmla="*/ 68 w 68"/>
                    <a:gd name="T9" fmla="*/ 4 h 36"/>
                    <a:gd name="T10" fmla="*/ 0 w 68"/>
                    <a:gd name="T11" fmla="*/ 3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36"/>
                    <a:gd name="T20" fmla="*/ 68 w 68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36">
                      <a:moveTo>
                        <a:pt x="0" y="3"/>
                      </a:moveTo>
                      <a:lnTo>
                        <a:pt x="15" y="36"/>
                      </a:lnTo>
                      <a:lnTo>
                        <a:pt x="35" y="0"/>
                      </a:lnTo>
                      <a:lnTo>
                        <a:pt x="55" y="36"/>
                      </a:lnTo>
                      <a:lnTo>
                        <a:pt x="68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3" name="Freeform 54"/>
                <p:cNvSpPr>
                  <a:spLocks/>
                </p:cNvSpPr>
                <p:nvPr/>
              </p:nvSpPr>
              <p:spPr bwMode="auto">
                <a:xfrm>
                  <a:off x="4002" y="1756"/>
                  <a:ext cx="16" cy="291"/>
                </a:xfrm>
                <a:custGeom>
                  <a:avLst/>
                  <a:gdLst>
                    <a:gd name="T0" fmla="*/ 0 w 16"/>
                    <a:gd name="T1" fmla="*/ 0 h 291"/>
                    <a:gd name="T2" fmla="*/ 16 w 16"/>
                    <a:gd name="T3" fmla="*/ 121 h 291"/>
                    <a:gd name="T4" fmla="*/ 16 w 16"/>
                    <a:gd name="T5" fmla="*/ 291 h 291"/>
                    <a:gd name="T6" fmla="*/ 0 w 16"/>
                    <a:gd name="T7" fmla="*/ 0 h 2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91"/>
                    <a:gd name="T14" fmla="*/ 16 w 16"/>
                    <a:gd name="T15" fmla="*/ 291 h 2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91">
                      <a:moveTo>
                        <a:pt x="0" y="0"/>
                      </a:moveTo>
                      <a:lnTo>
                        <a:pt x="16" y="121"/>
                      </a:lnTo>
                      <a:lnTo>
                        <a:pt x="16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4" name="Freeform 55"/>
                <p:cNvSpPr>
                  <a:spLocks/>
                </p:cNvSpPr>
                <p:nvPr/>
              </p:nvSpPr>
              <p:spPr bwMode="auto">
                <a:xfrm>
                  <a:off x="3936" y="2047"/>
                  <a:ext cx="131" cy="16"/>
                </a:xfrm>
                <a:custGeom>
                  <a:avLst/>
                  <a:gdLst>
                    <a:gd name="T0" fmla="*/ 0 w 131"/>
                    <a:gd name="T1" fmla="*/ 16 h 16"/>
                    <a:gd name="T2" fmla="*/ 71 w 131"/>
                    <a:gd name="T3" fmla="*/ 0 h 16"/>
                    <a:gd name="T4" fmla="*/ 131 w 131"/>
                    <a:gd name="T5" fmla="*/ 6 h 16"/>
                    <a:gd name="T6" fmla="*/ 0 w 13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1"/>
                    <a:gd name="T13" fmla="*/ 0 h 16"/>
                    <a:gd name="T14" fmla="*/ 131 w 13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1" h="16">
                      <a:moveTo>
                        <a:pt x="0" y="16"/>
                      </a:moveTo>
                      <a:lnTo>
                        <a:pt x="71" y="0"/>
                      </a:lnTo>
                      <a:lnTo>
                        <a:pt x="13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3901" y="2804"/>
                <a:ext cx="177" cy="121"/>
                <a:chOff x="3901" y="2804"/>
                <a:chExt cx="177" cy="121"/>
              </a:xfrm>
            </p:grpSpPr>
            <p:sp>
              <p:nvSpPr>
                <p:cNvPr id="473150" name="Freeform 57"/>
                <p:cNvSpPr>
                  <a:spLocks/>
                </p:cNvSpPr>
                <p:nvPr/>
              </p:nvSpPr>
              <p:spPr bwMode="auto">
                <a:xfrm>
                  <a:off x="3901" y="2815"/>
                  <a:ext cx="69" cy="110"/>
                </a:xfrm>
                <a:custGeom>
                  <a:avLst/>
                  <a:gdLst>
                    <a:gd name="T0" fmla="*/ 13 w 69"/>
                    <a:gd name="T1" fmla="*/ 54 h 110"/>
                    <a:gd name="T2" fmla="*/ 3 w 69"/>
                    <a:gd name="T3" fmla="*/ 71 h 110"/>
                    <a:gd name="T4" fmla="*/ 0 w 69"/>
                    <a:gd name="T5" fmla="*/ 84 h 110"/>
                    <a:gd name="T6" fmla="*/ 0 w 69"/>
                    <a:gd name="T7" fmla="*/ 94 h 110"/>
                    <a:gd name="T8" fmla="*/ 2 w 69"/>
                    <a:gd name="T9" fmla="*/ 101 h 110"/>
                    <a:gd name="T10" fmla="*/ 7 w 69"/>
                    <a:gd name="T11" fmla="*/ 107 h 110"/>
                    <a:gd name="T12" fmla="*/ 16 w 69"/>
                    <a:gd name="T13" fmla="*/ 110 h 110"/>
                    <a:gd name="T14" fmla="*/ 28 w 69"/>
                    <a:gd name="T15" fmla="*/ 109 h 110"/>
                    <a:gd name="T16" fmla="*/ 39 w 69"/>
                    <a:gd name="T17" fmla="*/ 104 h 110"/>
                    <a:gd name="T18" fmla="*/ 48 w 69"/>
                    <a:gd name="T19" fmla="*/ 93 h 110"/>
                    <a:gd name="T20" fmla="*/ 56 w 69"/>
                    <a:gd name="T21" fmla="*/ 78 h 110"/>
                    <a:gd name="T22" fmla="*/ 61 w 69"/>
                    <a:gd name="T23" fmla="*/ 48 h 110"/>
                    <a:gd name="T24" fmla="*/ 69 w 69"/>
                    <a:gd name="T25" fmla="*/ 18 h 110"/>
                    <a:gd name="T26" fmla="*/ 68 w 69"/>
                    <a:gd name="T27" fmla="*/ 0 h 110"/>
                    <a:gd name="T28" fmla="*/ 54 w 69"/>
                    <a:gd name="T29" fmla="*/ 42 h 110"/>
                    <a:gd name="T30" fmla="*/ 42 w 69"/>
                    <a:gd name="T31" fmla="*/ 69 h 110"/>
                    <a:gd name="T32" fmla="*/ 25 w 69"/>
                    <a:gd name="T33" fmla="*/ 69 h 110"/>
                    <a:gd name="T34" fmla="*/ 10 w 69"/>
                    <a:gd name="T35" fmla="*/ 67 h 110"/>
                    <a:gd name="T36" fmla="*/ 13 w 69"/>
                    <a:gd name="T37" fmla="*/ 54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110"/>
                    <a:gd name="T59" fmla="*/ 69 w 69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110">
                      <a:moveTo>
                        <a:pt x="13" y="54"/>
                      </a:moveTo>
                      <a:lnTo>
                        <a:pt x="3" y="71"/>
                      </a:lnTo>
                      <a:lnTo>
                        <a:pt x="0" y="84"/>
                      </a:lnTo>
                      <a:lnTo>
                        <a:pt x="0" y="94"/>
                      </a:lnTo>
                      <a:lnTo>
                        <a:pt x="2" y="101"/>
                      </a:lnTo>
                      <a:lnTo>
                        <a:pt x="7" y="107"/>
                      </a:lnTo>
                      <a:lnTo>
                        <a:pt x="16" y="110"/>
                      </a:lnTo>
                      <a:lnTo>
                        <a:pt x="28" y="109"/>
                      </a:lnTo>
                      <a:lnTo>
                        <a:pt x="39" y="104"/>
                      </a:lnTo>
                      <a:lnTo>
                        <a:pt x="48" y="93"/>
                      </a:lnTo>
                      <a:lnTo>
                        <a:pt x="56" y="78"/>
                      </a:lnTo>
                      <a:lnTo>
                        <a:pt x="61" y="48"/>
                      </a:lnTo>
                      <a:lnTo>
                        <a:pt x="69" y="18"/>
                      </a:lnTo>
                      <a:lnTo>
                        <a:pt x="68" y="0"/>
                      </a:lnTo>
                      <a:lnTo>
                        <a:pt x="54" y="42"/>
                      </a:lnTo>
                      <a:lnTo>
                        <a:pt x="42" y="69"/>
                      </a:lnTo>
                      <a:lnTo>
                        <a:pt x="25" y="69"/>
                      </a:lnTo>
                      <a:lnTo>
                        <a:pt x="10" y="67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1" name="Freeform 58"/>
                <p:cNvSpPr>
                  <a:spLocks/>
                </p:cNvSpPr>
                <p:nvPr/>
              </p:nvSpPr>
              <p:spPr bwMode="auto">
                <a:xfrm>
                  <a:off x="3999" y="2804"/>
                  <a:ext cx="79" cy="120"/>
                </a:xfrm>
                <a:custGeom>
                  <a:avLst/>
                  <a:gdLst>
                    <a:gd name="T0" fmla="*/ 1 w 79"/>
                    <a:gd name="T1" fmla="*/ 0 h 120"/>
                    <a:gd name="T2" fmla="*/ 0 w 79"/>
                    <a:gd name="T3" fmla="*/ 12 h 120"/>
                    <a:gd name="T4" fmla="*/ 10 w 79"/>
                    <a:gd name="T5" fmla="*/ 42 h 120"/>
                    <a:gd name="T6" fmla="*/ 17 w 79"/>
                    <a:gd name="T7" fmla="*/ 67 h 120"/>
                    <a:gd name="T8" fmla="*/ 25 w 79"/>
                    <a:gd name="T9" fmla="*/ 91 h 120"/>
                    <a:gd name="T10" fmla="*/ 33 w 79"/>
                    <a:gd name="T11" fmla="*/ 104 h 120"/>
                    <a:gd name="T12" fmla="*/ 41 w 79"/>
                    <a:gd name="T13" fmla="*/ 114 h 120"/>
                    <a:gd name="T14" fmla="*/ 52 w 79"/>
                    <a:gd name="T15" fmla="*/ 118 h 120"/>
                    <a:gd name="T16" fmla="*/ 64 w 79"/>
                    <a:gd name="T17" fmla="*/ 120 h 120"/>
                    <a:gd name="T18" fmla="*/ 70 w 79"/>
                    <a:gd name="T19" fmla="*/ 116 h 120"/>
                    <a:gd name="T20" fmla="*/ 76 w 79"/>
                    <a:gd name="T21" fmla="*/ 113 h 120"/>
                    <a:gd name="T22" fmla="*/ 79 w 79"/>
                    <a:gd name="T23" fmla="*/ 101 h 120"/>
                    <a:gd name="T24" fmla="*/ 77 w 79"/>
                    <a:gd name="T25" fmla="*/ 85 h 120"/>
                    <a:gd name="T26" fmla="*/ 70 w 79"/>
                    <a:gd name="T27" fmla="*/ 66 h 120"/>
                    <a:gd name="T28" fmla="*/ 65 w 79"/>
                    <a:gd name="T29" fmla="*/ 56 h 120"/>
                    <a:gd name="T30" fmla="*/ 63 w 79"/>
                    <a:gd name="T31" fmla="*/ 65 h 120"/>
                    <a:gd name="T32" fmla="*/ 60 w 79"/>
                    <a:gd name="T33" fmla="*/ 69 h 120"/>
                    <a:gd name="T34" fmla="*/ 50 w 79"/>
                    <a:gd name="T35" fmla="*/ 72 h 120"/>
                    <a:gd name="T36" fmla="*/ 42 w 79"/>
                    <a:gd name="T37" fmla="*/ 73 h 120"/>
                    <a:gd name="T38" fmla="*/ 26 w 79"/>
                    <a:gd name="T39" fmla="*/ 70 h 120"/>
                    <a:gd name="T40" fmla="*/ 10 w 79"/>
                    <a:gd name="T41" fmla="*/ 23 h 120"/>
                    <a:gd name="T42" fmla="*/ 1 w 79"/>
                    <a:gd name="T43" fmla="*/ 0 h 1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9"/>
                    <a:gd name="T67" fmla="*/ 0 h 120"/>
                    <a:gd name="T68" fmla="*/ 79 w 79"/>
                    <a:gd name="T69" fmla="*/ 120 h 1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9" h="120">
                      <a:moveTo>
                        <a:pt x="1" y="0"/>
                      </a:moveTo>
                      <a:lnTo>
                        <a:pt x="0" y="12"/>
                      </a:lnTo>
                      <a:lnTo>
                        <a:pt x="10" y="42"/>
                      </a:lnTo>
                      <a:lnTo>
                        <a:pt x="17" y="67"/>
                      </a:lnTo>
                      <a:lnTo>
                        <a:pt x="25" y="91"/>
                      </a:lnTo>
                      <a:lnTo>
                        <a:pt x="33" y="104"/>
                      </a:lnTo>
                      <a:lnTo>
                        <a:pt x="41" y="114"/>
                      </a:lnTo>
                      <a:lnTo>
                        <a:pt x="52" y="118"/>
                      </a:lnTo>
                      <a:lnTo>
                        <a:pt x="64" y="120"/>
                      </a:lnTo>
                      <a:lnTo>
                        <a:pt x="70" y="116"/>
                      </a:lnTo>
                      <a:lnTo>
                        <a:pt x="76" y="113"/>
                      </a:lnTo>
                      <a:lnTo>
                        <a:pt x="79" y="101"/>
                      </a:lnTo>
                      <a:lnTo>
                        <a:pt x="77" y="85"/>
                      </a:lnTo>
                      <a:lnTo>
                        <a:pt x="70" y="66"/>
                      </a:lnTo>
                      <a:lnTo>
                        <a:pt x="65" y="56"/>
                      </a:lnTo>
                      <a:lnTo>
                        <a:pt x="63" y="65"/>
                      </a:lnTo>
                      <a:lnTo>
                        <a:pt x="60" y="69"/>
                      </a:lnTo>
                      <a:lnTo>
                        <a:pt x="50" y="72"/>
                      </a:lnTo>
                      <a:lnTo>
                        <a:pt x="42" y="73"/>
                      </a:lnTo>
                      <a:lnTo>
                        <a:pt x="26" y="70"/>
                      </a:lnTo>
                      <a:lnTo>
                        <a:pt x="10" y="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2286000" y="3886200"/>
            <a:ext cx="2038350" cy="2233613"/>
            <a:chOff x="1440" y="2448"/>
            <a:chExt cx="1284" cy="1407"/>
          </a:xfrm>
        </p:grpSpPr>
        <p:sp>
          <p:nvSpPr>
            <p:cNvPr id="473120" name="Freeform 60"/>
            <p:cNvSpPr>
              <a:spLocks/>
            </p:cNvSpPr>
            <p:nvPr/>
          </p:nvSpPr>
          <p:spPr bwMode="auto">
            <a:xfrm>
              <a:off x="1440" y="2448"/>
              <a:ext cx="1284" cy="1407"/>
            </a:xfrm>
            <a:custGeom>
              <a:avLst/>
              <a:gdLst>
                <a:gd name="T0" fmla="*/ 516 w 1284"/>
                <a:gd name="T1" fmla="*/ 224 h 1407"/>
                <a:gd name="T2" fmla="*/ 498 w 1284"/>
                <a:gd name="T3" fmla="*/ 107 h 1407"/>
                <a:gd name="T4" fmla="*/ 561 w 1284"/>
                <a:gd name="T5" fmla="*/ 13 h 1407"/>
                <a:gd name="T6" fmla="*/ 705 w 1284"/>
                <a:gd name="T7" fmla="*/ 3 h 1407"/>
                <a:gd name="T8" fmla="*/ 776 w 1284"/>
                <a:gd name="T9" fmla="*/ 58 h 1407"/>
                <a:gd name="T10" fmla="*/ 792 w 1284"/>
                <a:gd name="T11" fmla="*/ 154 h 1407"/>
                <a:gd name="T12" fmla="*/ 778 w 1284"/>
                <a:gd name="T13" fmla="*/ 257 h 1407"/>
                <a:gd name="T14" fmla="*/ 848 w 1284"/>
                <a:gd name="T15" fmla="*/ 318 h 1407"/>
                <a:gd name="T16" fmla="*/ 954 w 1284"/>
                <a:gd name="T17" fmla="*/ 344 h 1407"/>
                <a:gd name="T18" fmla="*/ 998 w 1284"/>
                <a:gd name="T19" fmla="*/ 392 h 1407"/>
                <a:gd name="T20" fmla="*/ 1000 w 1284"/>
                <a:gd name="T21" fmla="*/ 460 h 1407"/>
                <a:gd name="T22" fmla="*/ 1041 w 1284"/>
                <a:gd name="T23" fmla="*/ 521 h 1407"/>
                <a:gd name="T24" fmla="*/ 1125 w 1284"/>
                <a:gd name="T25" fmla="*/ 533 h 1407"/>
                <a:gd name="T26" fmla="*/ 1216 w 1284"/>
                <a:gd name="T27" fmla="*/ 528 h 1407"/>
                <a:gd name="T28" fmla="*/ 1270 w 1284"/>
                <a:gd name="T29" fmla="*/ 558 h 1407"/>
                <a:gd name="T30" fmla="*/ 1283 w 1284"/>
                <a:gd name="T31" fmla="*/ 665 h 1407"/>
                <a:gd name="T32" fmla="*/ 1270 w 1284"/>
                <a:gd name="T33" fmla="*/ 808 h 1407"/>
                <a:gd name="T34" fmla="*/ 1215 w 1284"/>
                <a:gd name="T35" fmla="*/ 842 h 1407"/>
                <a:gd name="T36" fmla="*/ 1116 w 1284"/>
                <a:gd name="T37" fmla="*/ 837 h 1407"/>
                <a:gd name="T38" fmla="*/ 1043 w 1284"/>
                <a:gd name="T39" fmla="*/ 848 h 1407"/>
                <a:gd name="T40" fmla="*/ 1002 w 1284"/>
                <a:gd name="T41" fmla="*/ 890 h 1407"/>
                <a:gd name="T42" fmla="*/ 998 w 1284"/>
                <a:gd name="T43" fmla="*/ 971 h 1407"/>
                <a:gd name="T44" fmla="*/ 951 w 1284"/>
                <a:gd name="T45" fmla="*/ 1027 h 1407"/>
                <a:gd name="T46" fmla="*/ 866 w 1284"/>
                <a:gd name="T47" fmla="*/ 1046 h 1407"/>
                <a:gd name="T48" fmla="*/ 792 w 1284"/>
                <a:gd name="T49" fmla="*/ 1085 h 1407"/>
                <a:gd name="T50" fmla="*/ 776 w 1284"/>
                <a:gd name="T51" fmla="*/ 1164 h 1407"/>
                <a:gd name="T52" fmla="*/ 792 w 1284"/>
                <a:gd name="T53" fmla="*/ 1261 h 1407"/>
                <a:gd name="T54" fmla="*/ 757 w 1284"/>
                <a:gd name="T55" fmla="*/ 1353 h 1407"/>
                <a:gd name="T56" fmla="*/ 695 w 1284"/>
                <a:gd name="T57" fmla="*/ 1401 h 1407"/>
                <a:gd name="T58" fmla="*/ 599 w 1284"/>
                <a:gd name="T59" fmla="*/ 1406 h 1407"/>
                <a:gd name="T60" fmla="*/ 527 w 1284"/>
                <a:gd name="T61" fmla="*/ 1370 h 1407"/>
                <a:gd name="T62" fmla="*/ 493 w 1284"/>
                <a:gd name="T63" fmla="*/ 1301 h 1407"/>
                <a:gd name="T64" fmla="*/ 502 w 1284"/>
                <a:gd name="T65" fmla="*/ 1220 h 1407"/>
                <a:gd name="T66" fmla="*/ 507 w 1284"/>
                <a:gd name="T67" fmla="*/ 1147 h 1407"/>
                <a:gd name="T68" fmla="*/ 459 w 1284"/>
                <a:gd name="T69" fmla="*/ 1095 h 1407"/>
                <a:gd name="T70" fmla="*/ 380 w 1284"/>
                <a:gd name="T71" fmla="*/ 1075 h 1407"/>
                <a:gd name="T72" fmla="*/ 304 w 1284"/>
                <a:gd name="T73" fmla="*/ 1045 h 1407"/>
                <a:gd name="T74" fmla="*/ 284 w 1284"/>
                <a:gd name="T75" fmla="*/ 964 h 1407"/>
                <a:gd name="T76" fmla="*/ 261 w 1284"/>
                <a:gd name="T77" fmla="*/ 897 h 1407"/>
                <a:gd name="T78" fmla="*/ 185 w 1284"/>
                <a:gd name="T79" fmla="*/ 872 h 1407"/>
                <a:gd name="T80" fmla="*/ 108 w 1284"/>
                <a:gd name="T81" fmla="*/ 879 h 1407"/>
                <a:gd name="T82" fmla="*/ 25 w 1284"/>
                <a:gd name="T83" fmla="*/ 858 h 1407"/>
                <a:gd name="T84" fmla="*/ 1 w 1284"/>
                <a:gd name="T85" fmla="*/ 764 h 1407"/>
                <a:gd name="T86" fmla="*/ 6 w 1284"/>
                <a:gd name="T87" fmla="*/ 629 h 1407"/>
                <a:gd name="T88" fmla="*/ 31 w 1284"/>
                <a:gd name="T89" fmla="*/ 548 h 1407"/>
                <a:gd name="T90" fmla="*/ 95 w 1284"/>
                <a:gd name="T91" fmla="*/ 527 h 1407"/>
                <a:gd name="T92" fmla="*/ 190 w 1284"/>
                <a:gd name="T93" fmla="*/ 534 h 1407"/>
                <a:gd name="T94" fmla="*/ 274 w 1284"/>
                <a:gd name="T95" fmla="*/ 502 h 1407"/>
                <a:gd name="T96" fmla="*/ 289 w 1284"/>
                <a:gd name="T97" fmla="*/ 427 h 1407"/>
                <a:gd name="T98" fmla="*/ 320 w 1284"/>
                <a:gd name="T99" fmla="*/ 353 h 1407"/>
                <a:gd name="T100" fmla="*/ 409 w 1284"/>
                <a:gd name="T101" fmla="*/ 327 h 1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4"/>
                <a:gd name="T154" fmla="*/ 0 h 1407"/>
                <a:gd name="T155" fmla="*/ 1284 w 1284"/>
                <a:gd name="T156" fmla="*/ 1407 h 1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4" h="1407">
                  <a:moveTo>
                    <a:pt x="489" y="294"/>
                  </a:moveTo>
                  <a:lnTo>
                    <a:pt x="502" y="278"/>
                  </a:lnTo>
                  <a:lnTo>
                    <a:pt x="511" y="263"/>
                  </a:lnTo>
                  <a:lnTo>
                    <a:pt x="516" y="246"/>
                  </a:lnTo>
                  <a:lnTo>
                    <a:pt x="516" y="224"/>
                  </a:lnTo>
                  <a:lnTo>
                    <a:pt x="510" y="199"/>
                  </a:lnTo>
                  <a:lnTo>
                    <a:pt x="505" y="178"/>
                  </a:lnTo>
                  <a:lnTo>
                    <a:pt x="498" y="152"/>
                  </a:lnTo>
                  <a:lnTo>
                    <a:pt x="495" y="124"/>
                  </a:lnTo>
                  <a:lnTo>
                    <a:pt x="498" y="107"/>
                  </a:lnTo>
                  <a:lnTo>
                    <a:pt x="503" y="86"/>
                  </a:lnTo>
                  <a:lnTo>
                    <a:pt x="513" y="64"/>
                  </a:lnTo>
                  <a:lnTo>
                    <a:pt x="527" y="43"/>
                  </a:lnTo>
                  <a:lnTo>
                    <a:pt x="545" y="26"/>
                  </a:lnTo>
                  <a:lnTo>
                    <a:pt x="561" y="13"/>
                  </a:lnTo>
                  <a:lnTo>
                    <a:pt x="583" y="5"/>
                  </a:lnTo>
                  <a:lnTo>
                    <a:pt x="609" y="1"/>
                  </a:lnTo>
                  <a:lnTo>
                    <a:pt x="637" y="0"/>
                  </a:lnTo>
                  <a:lnTo>
                    <a:pt x="675" y="0"/>
                  </a:lnTo>
                  <a:lnTo>
                    <a:pt x="705" y="3"/>
                  </a:lnTo>
                  <a:lnTo>
                    <a:pt x="722" y="9"/>
                  </a:lnTo>
                  <a:lnTo>
                    <a:pt x="735" y="17"/>
                  </a:lnTo>
                  <a:lnTo>
                    <a:pt x="749" y="26"/>
                  </a:lnTo>
                  <a:lnTo>
                    <a:pt x="763" y="40"/>
                  </a:lnTo>
                  <a:lnTo>
                    <a:pt x="776" y="58"/>
                  </a:lnTo>
                  <a:lnTo>
                    <a:pt x="786" y="74"/>
                  </a:lnTo>
                  <a:lnTo>
                    <a:pt x="791" y="88"/>
                  </a:lnTo>
                  <a:lnTo>
                    <a:pt x="795" y="112"/>
                  </a:lnTo>
                  <a:lnTo>
                    <a:pt x="795" y="133"/>
                  </a:lnTo>
                  <a:lnTo>
                    <a:pt x="792" y="154"/>
                  </a:lnTo>
                  <a:lnTo>
                    <a:pt x="788" y="170"/>
                  </a:lnTo>
                  <a:lnTo>
                    <a:pt x="783" y="196"/>
                  </a:lnTo>
                  <a:lnTo>
                    <a:pt x="776" y="223"/>
                  </a:lnTo>
                  <a:lnTo>
                    <a:pt x="773" y="240"/>
                  </a:lnTo>
                  <a:lnTo>
                    <a:pt x="778" y="257"/>
                  </a:lnTo>
                  <a:lnTo>
                    <a:pt x="784" y="269"/>
                  </a:lnTo>
                  <a:lnTo>
                    <a:pt x="795" y="285"/>
                  </a:lnTo>
                  <a:lnTo>
                    <a:pt x="811" y="298"/>
                  </a:lnTo>
                  <a:lnTo>
                    <a:pt x="826" y="309"/>
                  </a:lnTo>
                  <a:lnTo>
                    <a:pt x="848" y="318"/>
                  </a:lnTo>
                  <a:lnTo>
                    <a:pt x="870" y="324"/>
                  </a:lnTo>
                  <a:lnTo>
                    <a:pt x="891" y="329"/>
                  </a:lnTo>
                  <a:lnTo>
                    <a:pt x="913" y="332"/>
                  </a:lnTo>
                  <a:lnTo>
                    <a:pt x="936" y="338"/>
                  </a:lnTo>
                  <a:lnTo>
                    <a:pt x="954" y="344"/>
                  </a:lnTo>
                  <a:lnTo>
                    <a:pt x="968" y="351"/>
                  </a:lnTo>
                  <a:lnTo>
                    <a:pt x="979" y="359"/>
                  </a:lnTo>
                  <a:lnTo>
                    <a:pt x="987" y="368"/>
                  </a:lnTo>
                  <a:lnTo>
                    <a:pt x="993" y="379"/>
                  </a:lnTo>
                  <a:lnTo>
                    <a:pt x="998" y="392"/>
                  </a:lnTo>
                  <a:lnTo>
                    <a:pt x="1000" y="404"/>
                  </a:lnTo>
                  <a:lnTo>
                    <a:pt x="1002" y="415"/>
                  </a:lnTo>
                  <a:lnTo>
                    <a:pt x="1002" y="430"/>
                  </a:lnTo>
                  <a:lnTo>
                    <a:pt x="1000" y="447"/>
                  </a:lnTo>
                  <a:lnTo>
                    <a:pt x="1000" y="460"/>
                  </a:lnTo>
                  <a:lnTo>
                    <a:pt x="1003" y="476"/>
                  </a:lnTo>
                  <a:lnTo>
                    <a:pt x="1010" y="490"/>
                  </a:lnTo>
                  <a:lnTo>
                    <a:pt x="1018" y="502"/>
                  </a:lnTo>
                  <a:lnTo>
                    <a:pt x="1028" y="511"/>
                  </a:lnTo>
                  <a:lnTo>
                    <a:pt x="1041" y="521"/>
                  </a:lnTo>
                  <a:lnTo>
                    <a:pt x="1054" y="527"/>
                  </a:lnTo>
                  <a:lnTo>
                    <a:pt x="1074" y="531"/>
                  </a:lnTo>
                  <a:lnTo>
                    <a:pt x="1091" y="533"/>
                  </a:lnTo>
                  <a:lnTo>
                    <a:pt x="1107" y="534"/>
                  </a:lnTo>
                  <a:lnTo>
                    <a:pt x="1125" y="533"/>
                  </a:lnTo>
                  <a:lnTo>
                    <a:pt x="1147" y="531"/>
                  </a:lnTo>
                  <a:lnTo>
                    <a:pt x="1164" y="530"/>
                  </a:lnTo>
                  <a:lnTo>
                    <a:pt x="1181" y="528"/>
                  </a:lnTo>
                  <a:lnTo>
                    <a:pt x="1197" y="527"/>
                  </a:lnTo>
                  <a:lnTo>
                    <a:pt x="1216" y="528"/>
                  </a:lnTo>
                  <a:lnTo>
                    <a:pt x="1226" y="530"/>
                  </a:lnTo>
                  <a:lnTo>
                    <a:pt x="1238" y="533"/>
                  </a:lnTo>
                  <a:lnTo>
                    <a:pt x="1249" y="539"/>
                  </a:lnTo>
                  <a:lnTo>
                    <a:pt x="1261" y="548"/>
                  </a:lnTo>
                  <a:lnTo>
                    <a:pt x="1270" y="558"/>
                  </a:lnTo>
                  <a:lnTo>
                    <a:pt x="1277" y="573"/>
                  </a:lnTo>
                  <a:lnTo>
                    <a:pt x="1280" y="586"/>
                  </a:lnTo>
                  <a:lnTo>
                    <a:pt x="1282" y="602"/>
                  </a:lnTo>
                  <a:lnTo>
                    <a:pt x="1284" y="631"/>
                  </a:lnTo>
                  <a:lnTo>
                    <a:pt x="1283" y="665"/>
                  </a:lnTo>
                  <a:lnTo>
                    <a:pt x="1284" y="701"/>
                  </a:lnTo>
                  <a:lnTo>
                    <a:pt x="1281" y="743"/>
                  </a:lnTo>
                  <a:lnTo>
                    <a:pt x="1278" y="772"/>
                  </a:lnTo>
                  <a:lnTo>
                    <a:pt x="1275" y="795"/>
                  </a:lnTo>
                  <a:lnTo>
                    <a:pt x="1270" y="808"/>
                  </a:lnTo>
                  <a:lnTo>
                    <a:pt x="1262" y="820"/>
                  </a:lnTo>
                  <a:lnTo>
                    <a:pt x="1253" y="828"/>
                  </a:lnTo>
                  <a:lnTo>
                    <a:pt x="1241" y="835"/>
                  </a:lnTo>
                  <a:lnTo>
                    <a:pt x="1227" y="839"/>
                  </a:lnTo>
                  <a:lnTo>
                    <a:pt x="1215" y="842"/>
                  </a:lnTo>
                  <a:lnTo>
                    <a:pt x="1190" y="843"/>
                  </a:lnTo>
                  <a:lnTo>
                    <a:pt x="1168" y="842"/>
                  </a:lnTo>
                  <a:lnTo>
                    <a:pt x="1150" y="839"/>
                  </a:lnTo>
                  <a:lnTo>
                    <a:pt x="1134" y="838"/>
                  </a:lnTo>
                  <a:lnTo>
                    <a:pt x="1116" y="837"/>
                  </a:lnTo>
                  <a:lnTo>
                    <a:pt x="1100" y="837"/>
                  </a:lnTo>
                  <a:lnTo>
                    <a:pt x="1086" y="838"/>
                  </a:lnTo>
                  <a:lnTo>
                    <a:pt x="1071" y="839"/>
                  </a:lnTo>
                  <a:lnTo>
                    <a:pt x="1053" y="844"/>
                  </a:lnTo>
                  <a:lnTo>
                    <a:pt x="1043" y="848"/>
                  </a:lnTo>
                  <a:lnTo>
                    <a:pt x="1034" y="852"/>
                  </a:lnTo>
                  <a:lnTo>
                    <a:pt x="1022" y="860"/>
                  </a:lnTo>
                  <a:lnTo>
                    <a:pt x="1014" y="870"/>
                  </a:lnTo>
                  <a:lnTo>
                    <a:pt x="1008" y="879"/>
                  </a:lnTo>
                  <a:lnTo>
                    <a:pt x="1002" y="890"/>
                  </a:lnTo>
                  <a:lnTo>
                    <a:pt x="999" y="901"/>
                  </a:lnTo>
                  <a:lnTo>
                    <a:pt x="998" y="913"/>
                  </a:lnTo>
                  <a:lnTo>
                    <a:pt x="999" y="926"/>
                  </a:lnTo>
                  <a:lnTo>
                    <a:pt x="999" y="948"/>
                  </a:lnTo>
                  <a:lnTo>
                    <a:pt x="998" y="971"/>
                  </a:lnTo>
                  <a:lnTo>
                    <a:pt x="992" y="988"/>
                  </a:lnTo>
                  <a:lnTo>
                    <a:pt x="986" y="1002"/>
                  </a:lnTo>
                  <a:lnTo>
                    <a:pt x="977" y="1012"/>
                  </a:lnTo>
                  <a:lnTo>
                    <a:pt x="964" y="1020"/>
                  </a:lnTo>
                  <a:lnTo>
                    <a:pt x="951" y="1027"/>
                  </a:lnTo>
                  <a:lnTo>
                    <a:pt x="936" y="1031"/>
                  </a:lnTo>
                  <a:lnTo>
                    <a:pt x="917" y="1035"/>
                  </a:lnTo>
                  <a:lnTo>
                    <a:pt x="901" y="1040"/>
                  </a:lnTo>
                  <a:lnTo>
                    <a:pt x="882" y="1043"/>
                  </a:lnTo>
                  <a:lnTo>
                    <a:pt x="866" y="1046"/>
                  </a:lnTo>
                  <a:lnTo>
                    <a:pt x="848" y="1050"/>
                  </a:lnTo>
                  <a:lnTo>
                    <a:pt x="834" y="1057"/>
                  </a:lnTo>
                  <a:lnTo>
                    <a:pt x="818" y="1064"/>
                  </a:lnTo>
                  <a:lnTo>
                    <a:pt x="803" y="1073"/>
                  </a:lnTo>
                  <a:lnTo>
                    <a:pt x="792" y="1085"/>
                  </a:lnTo>
                  <a:lnTo>
                    <a:pt x="782" y="1099"/>
                  </a:lnTo>
                  <a:lnTo>
                    <a:pt x="774" y="1116"/>
                  </a:lnTo>
                  <a:lnTo>
                    <a:pt x="772" y="1131"/>
                  </a:lnTo>
                  <a:lnTo>
                    <a:pt x="773" y="1148"/>
                  </a:lnTo>
                  <a:lnTo>
                    <a:pt x="776" y="1164"/>
                  </a:lnTo>
                  <a:lnTo>
                    <a:pt x="781" y="1181"/>
                  </a:lnTo>
                  <a:lnTo>
                    <a:pt x="785" y="1200"/>
                  </a:lnTo>
                  <a:lnTo>
                    <a:pt x="788" y="1217"/>
                  </a:lnTo>
                  <a:lnTo>
                    <a:pt x="792" y="1239"/>
                  </a:lnTo>
                  <a:lnTo>
                    <a:pt x="792" y="1261"/>
                  </a:lnTo>
                  <a:lnTo>
                    <a:pt x="787" y="1283"/>
                  </a:lnTo>
                  <a:lnTo>
                    <a:pt x="782" y="1300"/>
                  </a:lnTo>
                  <a:lnTo>
                    <a:pt x="776" y="1317"/>
                  </a:lnTo>
                  <a:lnTo>
                    <a:pt x="768" y="1333"/>
                  </a:lnTo>
                  <a:lnTo>
                    <a:pt x="757" y="1353"/>
                  </a:lnTo>
                  <a:lnTo>
                    <a:pt x="745" y="1366"/>
                  </a:lnTo>
                  <a:lnTo>
                    <a:pt x="735" y="1375"/>
                  </a:lnTo>
                  <a:lnTo>
                    <a:pt x="722" y="1386"/>
                  </a:lnTo>
                  <a:lnTo>
                    <a:pt x="708" y="1396"/>
                  </a:lnTo>
                  <a:lnTo>
                    <a:pt x="695" y="1401"/>
                  </a:lnTo>
                  <a:lnTo>
                    <a:pt x="683" y="1404"/>
                  </a:lnTo>
                  <a:lnTo>
                    <a:pt x="663" y="1406"/>
                  </a:lnTo>
                  <a:lnTo>
                    <a:pt x="640" y="1407"/>
                  </a:lnTo>
                  <a:lnTo>
                    <a:pt x="612" y="1406"/>
                  </a:lnTo>
                  <a:lnTo>
                    <a:pt x="599" y="1406"/>
                  </a:lnTo>
                  <a:lnTo>
                    <a:pt x="582" y="1403"/>
                  </a:lnTo>
                  <a:lnTo>
                    <a:pt x="564" y="1398"/>
                  </a:lnTo>
                  <a:lnTo>
                    <a:pt x="548" y="1389"/>
                  </a:lnTo>
                  <a:lnTo>
                    <a:pt x="538" y="1381"/>
                  </a:lnTo>
                  <a:lnTo>
                    <a:pt x="527" y="1370"/>
                  </a:lnTo>
                  <a:lnTo>
                    <a:pt x="518" y="1360"/>
                  </a:lnTo>
                  <a:lnTo>
                    <a:pt x="509" y="1347"/>
                  </a:lnTo>
                  <a:lnTo>
                    <a:pt x="502" y="1334"/>
                  </a:lnTo>
                  <a:lnTo>
                    <a:pt x="496" y="1318"/>
                  </a:lnTo>
                  <a:lnTo>
                    <a:pt x="493" y="1301"/>
                  </a:lnTo>
                  <a:lnTo>
                    <a:pt x="492" y="1288"/>
                  </a:lnTo>
                  <a:lnTo>
                    <a:pt x="492" y="1270"/>
                  </a:lnTo>
                  <a:lnTo>
                    <a:pt x="493" y="1255"/>
                  </a:lnTo>
                  <a:lnTo>
                    <a:pt x="498" y="1239"/>
                  </a:lnTo>
                  <a:lnTo>
                    <a:pt x="502" y="1220"/>
                  </a:lnTo>
                  <a:lnTo>
                    <a:pt x="507" y="1202"/>
                  </a:lnTo>
                  <a:lnTo>
                    <a:pt x="510" y="1186"/>
                  </a:lnTo>
                  <a:lnTo>
                    <a:pt x="511" y="1171"/>
                  </a:lnTo>
                  <a:lnTo>
                    <a:pt x="510" y="1159"/>
                  </a:lnTo>
                  <a:lnTo>
                    <a:pt x="507" y="1147"/>
                  </a:lnTo>
                  <a:lnTo>
                    <a:pt x="499" y="1132"/>
                  </a:lnTo>
                  <a:lnTo>
                    <a:pt x="491" y="1122"/>
                  </a:lnTo>
                  <a:lnTo>
                    <a:pt x="481" y="1111"/>
                  </a:lnTo>
                  <a:lnTo>
                    <a:pt x="470" y="1103"/>
                  </a:lnTo>
                  <a:lnTo>
                    <a:pt x="459" y="1095"/>
                  </a:lnTo>
                  <a:lnTo>
                    <a:pt x="443" y="1089"/>
                  </a:lnTo>
                  <a:lnTo>
                    <a:pt x="429" y="1085"/>
                  </a:lnTo>
                  <a:lnTo>
                    <a:pt x="411" y="1081"/>
                  </a:lnTo>
                  <a:lnTo>
                    <a:pt x="395" y="1079"/>
                  </a:lnTo>
                  <a:lnTo>
                    <a:pt x="380" y="1075"/>
                  </a:lnTo>
                  <a:lnTo>
                    <a:pt x="362" y="1071"/>
                  </a:lnTo>
                  <a:lnTo>
                    <a:pt x="347" y="1065"/>
                  </a:lnTo>
                  <a:lnTo>
                    <a:pt x="329" y="1060"/>
                  </a:lnTo>
                  <a:lnTo>
                    <a:pt x="315" y="1054"/>
                  </a:lnTo>
                  <a:lnTo>
                    <a:pt x="304" y="1045"/>
                  </a:lnTo>
                  <a:lnTo>
                    <a:pt x="295" y="1033"/>
                  </a:lnTo>
                  <a:lnTo>
                    <a:pt x="289" y="1018"/>
                  </a:lnTo>
                  <a:lnTo>
                    <a:pt x="284" y="998"/>
                  </a:lnTo>
                  <a:lnTo>
                    <a:pt x="283" y="982"/>
                  </a:lnTo>
                  <a:lnTo>
                    <a:pt x="284" y="964"/>
                  </a:lnTo>
                  <a:lnTo>
                    <a:pt x="286" y="950"/>
                  </a:lnTo>
                  <a:lnTo>
                    <a:pt x="284" y="933"/>
                  </a:lnTo>
                  <a:lnTo>
                    <a:pt x="279" y="920"/>
                  </a:lnTo>
                  <a:lnTo>
                    <a:pt x="270" y="906"/>
                  </a:lnTo>
                  <a:lnTo>
                    <a:pt x="261" y="897"/>
                  </a:lnTo>
                  <a:lnTo>
                    <a:pt x="250" y="888"/>
                  </a:lnTo>
                  <a:lnTo>
                    <a:pt x="235" y="882"/>
                  </a:lnTo>
                  <a:lnTo>
                    <a:pt x="218" y="876"/>
                  </a:lnTo>
                  <a:lnTo>
                    <a:pt x="200" y="874"/>
                  </a:lnTo>
                  <a:lnTo>
                    <a:pt x="185" y="872"/>
                  </a:lnTo>
                  <a:lnTo>
                    <a:pt x="168" y="872"/>
                  </a:lnTo>
                  <a:lnTo>
                    <a:pt x="153" y="874"/>
                  </a:lnTo>
                  <a:lnTo>
                    <a:pt x="138" y="875"/>
                  </a:lnTo>
                  <a:lnTo>
                    <a:pt x="123" y="877"/>
                  </a:lnTo>
                  <a:lnTo>
                    <a:pt x="108" y="879"/>
                  </a:lnTo>
                  <a:lnTo>
                    <a:pt x="83" y="879"/>
                  </a:lnTo>
                  <a:lnTo>
                    <a:pt x="67" y="878"/>
                  </a:lnTo>
                  <a:lnTo>
                    <a:pt x="50" y="874"/>
                  </a:lnTo>
                  <a:lnTo>
                    <a:pt x="38" y="868"/>
                  </a:lnTo>
                  <a:lnTo>
                    <a:pt x="25" y="858"/>
                  </a:lnTo>
                  <a:lnTo>
                    <a:pt x="16" y="847"/>
                  </a:lnTo>
                  <a:lnTo>
                    <a:pt x="10" y="835"/>
                  </a:lnTo>
                  <a:lnTo>
                    <a:pt x="3" y="812"/>
                  </a:lnTo>
                  <a:lnTo>
                    <a:pt x="2" y="788"/>
                  </a:lnTo>
                  <a:lnTo>
                    <a:pt x="1" y="764"/>
                  </a:lnTo>
                  <a:lnTo>
                    <a:pt x="0" y="734"/>
                  </a:lnTo>
                  <a:lnTo>
                    <a:pt x="2" y="708"/>
                  </a:lnTo>
                  <a:lnTo>
                    <a:pt x="3" y="680"/>
                  </a:lnTo>
                  <a:lnTo>
                    <a:pt x="4" y="655"/>
                  </a:lnTo>
                  <a:lnTo>
                    <a:pt x="6" y="629"/>
                  </a:lnTo>
                  <a:lnTo>
                    <a:pt x="9" y="609"/>
                  </a:lnTo>
                  <a:lnTo>
                    <a:pt x="12" y="587"/>
                  </a:lnTo>
                  <a:lnTo>
                    <a:pt x="16" y="570"/>
                  </a:lnTo>
                  <a:lnTo>
                    <a:pt x="22" y="559"/>
                  </a:lnTo>
                  <a:lnTo>
                    <a:pt x="31" y="548"/>
                  </a:lnTo>
                  <a:lnTo>
                    <a:pt x="40" y="541"/>
                  </a:lnTo>
                  <a:lnTo>
                    <a:pt x="52" y="533"/>
                  </a:lnTo>
                  <a:lnTo>
                    <a:pt x="63" y="531"/>
                  </a:lnTo>
                  <a:lnTo>
                    <a:pt x="77" y="528"/>
                  </a:lnTo>
                  <a:lnTo>
                    <a:pt x="95" y="527"/>
                  </a:lnTo>
                  <a:lnTo>
                    <a:pt x="111" y="528"/>
                  </a:lnTo>
                  <a:lnTo>
                    <a:pt x="133" y="531"/>
                  </a:lnTo>
                  <a:lnTo>
                    <a:pt x="152" y="532"/>
                  </a:lnTo>
                  <a:lnTo>
                    <a:pt x="168" y="533"/>
                  </a:lnTo>
                  <a:lnTo>
                    <a:pt x="190" y="534"/>
                  </a:lnTo>
                  <a:lnTo>
                    <a:pt x="213" y="531"/>
                  </a:lnTo>
                  <a:lnTo>
                    <a:pt x="232" y="527"/>
                  </a:lnTo>
                  <a:lnTo>
                    <a:pt x="250" y="520"/>
                  </a:lnTo>
                  <a:lnTo>
                    <a:pt x="262" y="513"/>
                  </a:lnTo>
                  <a:lnTo>
                    <a:pt x="274" y="502"/>
                  </a:lnTo>
                  <a:lnTo>
                    <a:pt x="283" y="488"/>
                  </a:lnTo>
                  <a:lnTo>
                    <a:pt x="289" y="474"/>
                  </a:lnTo>
                  <a:lnTo>
                    <a:pt x="291" y="459"/>
                  </a:lnTo>
                  <a:lnTo>
                    <a:pt x="290" y="448"/>
                  </a:lnTo>
                  <a:lnTo>
                    <a:pt x="289" y="427"/>
                  </a:lnTo>
                  <a:lnTo>
                    <a:pt x="290" y="406"/>
                  </a:lnTo>
                  <a:lnTo>
                    <a:pt x="294" y="390"/>
                  </a:lnTo>
                  <a:lnTo>
                    <a:pt x="299" y="375"/>
                  </a:lnTo>
                  <a:lnTo>
                    <a:pt x="306" y="364"/>
                  </a:lnTo>
                  <a:lnTo>
                    <a:pt x="320" y="353"/>
                  </a:lnTo>
                  <a:lnTo>
                    <a:pt x="335" y="345"/>
                  </a:lnTo>
                  <a:lnTo>
                    <a:pt x="354" y="339"/>
                  </a:lnTo>
                  <a:lnTo>
                    <a:pt x="373" y="334"/>
                  </a:lnTo>
                  <a:lnTo>
                    <a:pt x="389" y="330"/>
                  </a:lnTo>
                  <a:lnTo>
                    <a:pt x="409" y="327"/>
                  </a:lnTo>
                  <a:lnTo>
                    <a:pt x="428" y="323"/>
                  </a:lnTo>
                  <a:lnTo>
                    <a:pt x="450" y="317"/>
                  </a:lnTo>
                  <a:lnTo>
                    <a:pt x="471" y="308"/>
                  </a:lnTo>
                  <a:lnTo>
                    <a:pt x="489" y="29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872" y="2496"/>
              <a:ext cx="384" cy="1340"/>
              <a:chOff x="2072" y="1390"/>
              <a:chExt cx="370" cy="1532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072" y="2773"/>
                <a:ext cx="363" cy="149"/>
                <a:chOff x="2072" y="2773"/>
                <a:chExt cx="363" cy="149"/>
              </a:xfrm>
            </p:grpSpPr>
            <p:sp>
              <p:nvSpPr>
                <p:cNvPr id="473139" name="Freeform 63"/>
                <p:cNvSpPr>
                  <a:spLocks/>
                </p:cNvSpPr>
                <p:nvPr/>
              </p:nvSpPr>
              <p:spPr bwMode="auto">
                <a:xfrm>
                  <a:off x="2072" y="2773"/>
                  <a:ext cx="151" cy="92"/>
                </a:xfrm>
                <a:custGeom>
                  <a:avLst/>
                  <a:gdLst>
                    <a:gd name="T0" fmla="*/ 76 w 151"/>
                    <a:gd name="T1" fmla="*/ 0 h 92"/>
                    <a:gd name="T2" fmla="*/ 52 w 151"/>
                    <a:gd name="T3" fmla="*/ 24 h 92"/>
                    <a:gd name="T4" fmla="*/ 31 w 151"/>
                    <a:gd name="T5" fmla="*/ 50 h 92"/>
                    <a:gd name="T6" fmla="*/ 3 w 151"/>
                    <a:gd name="T7" fmla="*/ 73 h 92"/>
                    <a:gd name="T8" fmla="*/ 0 w 151"/>
                    <a:gd name="T9" fmla="*/ 85 h 92"/>
                    <a:gd name="T10" fmla="*/ 27 w 151"/>
                    <a:gd name="T11" fmla="*/ 92 h 92"/>
                    <a:gd name="T12" fmla="*/ 55 w 151"/>
                    <a:gd name="T13" fmla="*/ 89 h 92"/>
                    <a:gd name="T14" fmla="*/ 90 w 151"/>
                    <a:gd name="T15" fmla="*/ 73 h 92"/>
                    <a:gd name="T16" fmla="*/ 115 w 151"/>
                    <a:gd name="T17" fmla="*/ 58 h 92"/>
                    <a:gd name="T18" fmla="*/ 142 w 151"/>
                    <a:gd name="T19" fmla="*/ 55 h 92"/>
                    <a:gd name="T20" fmla="*/ 151 w 151"/>
                    <a:gd name="T21" fmla="*/ 48 h 92"/>
                    <a:gd name="T22" fmla="*/ 148 w 151"/>
                    <a:gd name="T23" fmla="*/ 5 h 92"/>
                    <a:gd name="T24" fmla="*/ 76 w 151"/>
                    <a:gd name="T25" fmla="*/ 0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1"/>
                    <a:gd name="T40" fmla="*/ 0 h 92"/>
                    <a:gd name="T41" fmla="*/ 151 w 151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1" h="92">
                      <a:moveTo>
                        <a:pt x="76" y="0"/>
                      </a:moveTo>
                      <a:lnTo>
                        <a:pt x="52" y="24"/>
                      </a:lnTo>
                      <a:lnTo>
                        <a:pt x="31" y="50"/>
                      </a:lnTo>
                      <a:lnTo>
                        <a:pt x="3" y="73"/>
                      </a:lnTo>
                      <a:lnTo>
                        <a:pt x="0" y="85"/>
                      </a:lnTo>
                      <a:lnTo>
                        <a:pt x="27" y="92"/>
                      </a:lnTo>
                      <a:lnTo>
                        <a:pt x="55" y="89"/>
                      </a:lnTo>
                      <a:lnTo>
                        <a:pt x="90" y="73"/>
                      </a:lnTo>
                      <a:lnTo>
                        <a:pt x="115" y="58"/>
                      </a:lnTo>
                      <a:lnTo>
                        <a:pt x="142" y="55"/>
                      </a:lnTo>
                      <a:lnTo>
                        <a:pt x="151" y="48"/>
                      </a:lnTo>
                      <a:lnTo>
                        <a:pt x="148" y="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40" name="Freeform 64"/>
                <p:cNvSpPr>
                  <a:spLocks/>
                </p:cNvSpPr>
                <p:nvPr/>
              </p:nvSpPr>
              <p:spPr bwMode="auto">
                <a:xfrm>
                  <a:off x="2341" y="2820"/>
                  <a:ext cx="94" cy="102"/>
                </a:xfrm>
                <a:custGeom>
                  <a:avLst/>
                  <a:gdLst>
                    <a:gd name="T0" fmla="*/ 1 w 94"/>
                    <a:gd name="T1" fmla="*/ 2 h 102"/>
                    <a:gd name="T2" fmla="*/ 0 w 94"/>
                    <a:gd name="T3" fmla="*/ 28 h 102"/>
                    <a:gd name="T4" fmla="*/ 13 w 94"/>
                    <a:gd name="T5" fmla="*/ 42 h 102"/>
                    <a:gd name="T6" fmla="*/ 16 w 94"/>
                    <a:gd name="T7" fmla="*/ 65 h 102"/>
                    <a:gd name="T8" fmla="*/ 37 w 94"/>
                    <a:gd name="T9" fmla="*/ 87 h 102"/>
                    <a:gd name="T10" fmla="*/ 55 w 94"/>
                    <a:gd name="T11" fmla="*/ 99 h 102"/>
                    <a:gd name="T12" fmla="*/ 71 w 94"/>
                    <a:gd name="T13" fmla="*/ 102 h 102"/>
                    <a:gd name="T14" fmla="*/ 86 w 94"/>
                    <a:gd name="T15" fmla="*/ 101 h 102"/>
                    <a:gd name="T16" fmla="*/ 94 w 94"/>
                    <a:gd name="T17" fmla="*/ 85 h 102"/>
                    <a:gd name="T18" fmla="*/ 92 w 94"/>
                    <a:gd name="T19" fmla="*/ 62 h 102"/>
                    <a:gd name="T20" fmla="*/ 76 w 94"/>
                    <a:gd name="T21" fmla="*/ 36 h 102"/>
                    <a:gd name="T22" fmla="*/ 53 w 94"/>
                    <a:gd name="T23" fmla="*/ 8 h 102"/>
                    <a:gd name="T24" fmla="*/ 52 w 94"/>
                    <a:gd name="T25" fmla="*/ 0 h 102"/>
                    <a:gd name="T26" fmla="*/ 1 w 94"/>
                    <a:gd name="T27" fmla="*/ 2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4"/>
                    <a:gd name="T43" fmla="*/ 0 h 102"/>
                    <a:gd name="T44" fmla="*/ 94 w 94"/>
                    <a:gd name="T45" fmla="*/ 102 h 10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4" h="102">
                      <a:moveTo>
                        <a:pt x="1" y="2"/>
                      </a:moveTo>
                      <a:lnTo>
                        <a:pt x="0" y="28"/>
                      </a:lnTo>
                      <a:lnTo>
                        <a:pt x="13" y="42"/>
                      </a:lnTo>
                      <a:lnTo>
                        <a:pt x="16" y="65"/>
                      </a:lnTo>
                      <a:lnTo>
                        <a:pt x="37" y="87"/>
                      </a:lnTo>
                      <a:lnTo>
                        <a:pt x="55" y="99"/>
                      </a:lnTo>
                      <a:lnTo>
                        <a:pt x="71" y="102"/>
                      </a:lnTo>
                      <a:lnTo>
                        <a:pt x="86" y="101"/>
                      </a:lnTo>
                      <a:lnTo>
                        <a:pt x="94" y="85"/>
                      </a:lnTo>
                      <a:lnTo>
                        <a:pt x="92" y="62"/>
                      </a:lnTo>
                      <a:lnTo>
                        <a:pt x="76" y="36"/>
                      </a:lnTo>
                      <a:lnTo>
                        <a:pt x="53" y="8"/>
                      </a:lnTo>
                      <a:lnTo>
                        <a:pt x="52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2109" y="1583"/>
                <a:ext cx="333" cy="1239"/>
                <a:chOff x="2109" y="1583"/>
                <a:chExt cx="333" cy="1239"/>
              </a:xfrm>
            </p:grpSpPr>
            <p:sp>
              <p:nvSpPr>
                <p:cNvPr id="473128" name="Freeform 66"/>
                <p:cNvSpPr>
                  <a:spLocks/>
                </p:cNvSpPr>
                <p:nvPr/>
              </p:nvSpPr>
              <p:spPr bwMode="auto">
                <a:xfrm>
                  <a:off x="2117" y="2224"/>
                  <a:ext cx="45" cy="114"/>
                </a:xfrm>
                <a:custGeom>
                  <a:avLst/>
                  <a:gdLst>
                    <a:gd name="T0" fmla="*/ 2 w 45"/>
                    <a:gd name="T1" fmla="*/ 1 h 114"/>
                    <a:gd name="T2" fmla="*/ 0 w 45"/>
                    <a:gd name="T3" fmla="*/ 64 h 114"/>
                    <a:gd name="T4" fmla="*/ 23 w 45"/>
                    <a:gd name="T5" fmla="*/ 102 h 114"/>
                    <a:gd name="T6" fmla="*/ 35 w 45"/>
                    <a:gd name="T7" fmla="*/ 114 h 114"/>
                    <a:gd name="T8" fmla="*/ 33 w 45"/>
                    <a:gd name="T9" fmla="*/ 60 h 114"/>
                    <a:gd name="T10" fmla="*/ 38 w 45"/>
                    <a:gd name="T11" fmla="*/ 66 h 114"/>
                    <a:gd name="T12" fmla="*/ 44 w 45"/>
                    <a:gd name="T13" fmla="*/ 83 h 114"/>
                    <a:gd name="T14" fmla="*/ 45 w 45"/>
                    <a:gd name="T15" fmla="*/ 64 h 114"/>
                    <a:gd name="T16" fmla="*/ 39 w 45"/>
                    <a:gd name="T17" fmla="*/ 30 h 114"/>
                    <a:gd name="T18" fmla="*/ 24 w 45"/>
                    <a:gd name="T19" fmla="*/ 0 h 114"/>
                    <a:gd name="T20" fmla="*/ 2 w 45"/>
                    <a:gd name="T21" fmla="*/ 1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14"/>
                    <a:gd name="T35" fmla="*/ 45 w 45"/>
                    <a:gd name="T36" fmla="*/ 114 h 1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14">
                      <a:moveTo>
                        <a:pt x="2" y="1"/>
                      </a:moveTo>
                      <a:lnTo>
                        <a:pt x="0" y="64"/>
                      </a:lnTo>
                      <a:lnTo>
                        <a:pt x="23" y="102"/>
                      </a:lnTo>
                      <a:lnTo>
                        <a:pt x="35" y="114"/>
                      </a:lnTo>
                      <a:lnTo>
                        <a:pt x="33" y="60"/>
                      </a:lnTo>
                      <a:lnTo>
                        <a:pt x="38" y="66"/>
                      </a:lnTo>
                      <a:lnTo>
                        <a:pt x="44" y="83"/>
                      </a:lnTo>
                      <a:lnTo>
                        <a:pt x="45" y="64"/>
                      </a:lnTo>
                      <a:lnTo>
                        <a:pt x="39" y="30"/>
                      </a:lnTo>
                      <a:lnTo>
                        <a:pt x="24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9" name="Freeform 67"/>
                <p:cNvSpPr>
                  <a:spLocks/>
                </p:cNvSpPr>
                <p:nvPr/>
              </p:nvSpPr>
              <p:spPr bwMode="auto">
                <a:xfrm>
                  <a:off x="2139" y="1974"/>
                  <a:ext cx="261" cy="848"/>
                </a:xfrm>
                <a:custGeom>
                  <a:avLst/>
                  <a:gdLst>
                    <a:gd name="T0" fmla="*/ 3 w 261"/>
                    <a:gd name="T1" fmla="*/ 0 h 848"/>
                    <a:gd name="T2" fmla="*/ 0 w 261"/>
                    <a:gd name="T3" fmla="*/ 460 h 848"/>
                    <a:gd name="T4" fmla="*/ 3 w 261"/>
                    <a:gd name="T5" fmla="*/ 803 h 848"/>
                    <a:gd name="T6" fmla="*/ 81 w 261"/>
                    <a:gd name="T7" fmla="*/ 818 h 848"/>
                    <a:gd name="T8" fmla="*/ 93 w 261"/>
                    <a:gd name="T9" fmla="*/ 538 h 848"/>
                    <a:gd name="T10" fmla="*/ 84 w 261"/>
                    <a:gd name="T11" fmla="*/ 511 h 848"/>
                    <a:gd name="T12" fmla="*/ 93 w 261"/>
                    <a:gd name="T13" fmla="*/ 496 h 848"/>
                    <a:gd name="T14" fmla="*/ 93 w 261"/>
                    <a:gd name="T15" fmla="*/ 325 h 848"/>
                    <a:gd name="T16" fmla="*/ 111 w 261"/>
                    <a:gd name="T17" fmla="*/ 379 h 848"/>
                    <a:gd name="T18" fmla="*/ 156 w 261"/>
                    <a:gd name="T19" fmla="*/ 611 h 848"/>
                    <a:gd name="T20" fmla="*/ 195 w 261"/>
                    <a:gd name="T21" fmla="*/ 848 h 848"/>
                    <a:gd name="T22" fmla="*/ 261 w 261"/>
                    <a:gd name="T23" fmla="*/ 848 h 848"/>
                    <a:gd name="T24" fmla="*/ 231 w 261"/>
                    <a:gd name="T25" fmla="*/ 529 h 848"/>
                    <a:gd name="T26" fmla="*/ 219 w 261"/>
                    <a:gd name="T27" fmla="*/ 260 h 848"/>
                    <a:gd name="T28" fmla="*/ 225 w 261"/>
                    <a:gd name="T29" fmla="*/ 6 h 848"/>
                    <a:gd name="T30" fmla="*/ 3 w 261"/>
                    <a:gd name="T31" fmla="*/ 0 h 8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1"/>
                    <a:gd name="T49" fmla="*/ 0 h 848"/>
                    <a:gd name="T50" fmla="*/ 261 w 261"/>
                    <a:gd name="T51" fmla="*/ 848 h 8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1" h="848">
                      <a:moveTo>
                        <a:pt x="3" y="0"/>
                      </a:moveTo>
                      <a:lnTo>
                        <a:pt x="0" y="460"/>
                      </a:lnTo>
                      <a:lnTo>
                        <a:pt x="3" y="803"/>
                      </a:lnTo>
                      <a:lnTo>
                        <a:pt x="81" y="818"/>
                      </a:lnTo>
                      <a:lnTo>
                        <a:pt x="93" y="538"/>
                      </a:lnTo>
                      <a:lnTo>
                        <a:pt x="84" y="511"/>
                      </a:lnTo>
                      <a:lnTo>
                        <a:pt x="93" y="496"/>
                      </a:lnTo>
                      <a:lnTo>
                        <a:pt x="93" y="325"/>
                      </a:lnTo>
                      <a:lnTo>
                        <a:pt x="111" y="379"/>
                      </a:lnTo>
                      <a:lnTo>
                        <a:pt x="156" y="611"/>
                      </a:lnTo>
                      <a:lnTo>
                        <a:pt x="195" y="848"/>
                      </a:lnTo>
                      <a:lnTo>
                        <a:pt x="261" y="848"/>
                      </a:lnTo>
                      <a:lnTo>
                        <a:pt x="231" y="529"/>
                      </a:lnTo>
                      <a:lnTo>
                        <a:pt x="219" y="260"/>
                      </a:lnTo>
                      <a:lnTo>
                        <a:pt x="22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0" name="Freeform 68"/>
                <p:cNvSpPr>
                  <a:spLocks/>
                </p:cNvSpPr>
                <p:nvPr/>
              </p:nvSpPr>
              <p:spPr bwMode="auto">
                <a:xfrm>
                  <a:off x="2109" y="1583"/>
                  <a:ext cx="333" cy="648"/>
                </a:xfrm>
                <a:custGeom>
                  <a:avLst/>
                  <a:gdLst>
                    <a:gd name="T0" fmla="*/ 110 w 333"/>
                    <a:gd name="T1" fmla="*/ 8 h 648"/>
                    <a:gd name="T2" fmla="*/ 9 w 333"/>
                    <a:gd name="T3" fmla="*/ 87 h 648"/>
                    <a:gd name="T4" fmla="*/ 2 w 333"/>
                    <a:gd name="T5" fmla="*/ 295 h 648"/>
                    <a:gd name="T6" fmla="*/ 0 w 333"/>
                    <a:gd name="T7" fmla="*/ 400 h 648"/>
                    <a:gd name="T8" fmla="*/ 6 w 333"/>
                    <a:gd name="T9" fmla="*/ 648 h 648"/>
                    <a:gd name="T10" fmla="*/ 29 w 333"/>
                    <a:gd name="T11" fmla="*/ 648 h 648"/>
                    <a:gd name="T12" fmla="*/ 40 w 333"/>
                    <a:gd name="T13" fmla="*/ 394 h 648"/>
                    <a:gd name="T14" fmla="*/ 253 w 333"/>
                    <a:gd name="T15" fmla="*/ 394 h 648"/>
                    <a:gd name="T16" fmla="*/ 259 w 333"/>
                    <a:gd name="T17" fmla="*/ 330 h 648"/>
                    <a:gd name="T18" fmla="*/ 266 w 333"/>
                    <a:gd name="T19" fmla="*/ 375 h 648"/>
                    <a:gd name="T20" fmla="*/ 251 w 333"/>
                    <a:gd name="T21" fmla="*/ 471 h 648"/>
                    <a:gd name="T22" fmla="*/ 237 w 333"/>
                    <a:gd name="T23" fmla="*/ 615 h 648"/>
                    <a:gd name="T24" fmla="*/ 273 w 333"/>
                    <a:gd name="T25" fmla="*/ 624 h 648"/>
                    <a:gd name="T26" fmla="*/ 333 w 333"/>
                    <a:gd name="T27" fmla="*/ 371 h 648"/>
                    <a:gd name="T28" fmla="*/ 295 w 333"/>
                    <a:gd name="T29" fmla="*/ 73 h 648"/>
                    <a:gd name="T30" fmla="*/ 181 w 333"/>
                    <a:gd name="T31" fmla="*/ 0 h 648"/>
                    <a:gd name="T32" fmla="*/ 131 w 333"/>
                    <a:gd name="T33" fmla="*/ 33 h 648"/>
                    <a:gd name="T34" fmla="*/ 110 w 333"/>
                    <a:gd name="T35" fmla="*/ 8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3"/>
                    <a:gd name="T55" fmla="*/ 0 h 648"/>
                    <a:gd name="T56" fmla="*/ 333 w 333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3" h="648">
                      <a:moveTo>
                        <a:pt x="110" y="8"/>
                      </a:moveTo>
                      <a:lnTo>
                        <a:pt x="9" y="87"/>
                      </a:lnTo>
                      <a:lnTo>
                        <a:pt x="2" y="295"/>
                      </a:lnTo>
                      <a:lnTo>
                        <a:pt x="0" y="400"/>
                      </a:lnTo>
                      <a:lnTo>
                        <a:pt x="6" y="648"/>
                      </a:lnTo>
                      <a:lnTo>
                        <a:pt x="29" y="648"/>
                      </a:lnTo>
                      <a:lnTo>
                        <a:pt x="40" y="394"/>
                      </a:lnTo>
                      <a:lnTo>
                        <a:pt x="253" y="394"/>
                      </a:lnTo>
                      <a:lnTo>
                        <a:pt x="259" y="330"/>
                      </a:lnTo>
                      <a:lnTo>
                        <a:pt x="266" y="375"/>
                      </a:lnTo>
                      <a:lnTo>
                        <a:pt x="251" y="471"/>
                      </a:lnTo>
                      <a:lnTo>
                        <a:pt x="237" y="615"/>
                      </a:lnTo>
                      <a:lnTo>
                        <a:pt x="273" y="624"/>
                      </a:lnTo>
                      <a:lnTo>
                        <a:pt x="333" y="371"/>
                      </a:lnTo>
                      <a:lnTo>
                        <a:pt x="295" y="73"/>
                      </a:lnTo>
                      <a:lnTo>
                        <a:pt x="181" y="0"/>
                      </a:lnTo>
                      <a:lnTo>
                        <a:pt x="131" y="33"/>
                      </a:lnTo>
                      <a:lnTo>
                        <a:pt x="110" y="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1" name="Freeform 69"/>
                <p:cNvSpPr>
                  <a:spLocks/>
                </p:cNvSpPr>
                <p:nvPr/>
              </p:nvSpPr>
              <p:spPr bwMode="auto">
                <a:xfrm>
                  <a:off x="2336" y="2194"/>
                  <a:ext cx="50" cy="108"/>
                </a:xfrm>
                <a:custGeom>
                  <a:avLst/>
                  <a:gdLst>
                    <a:gd name="T0" fmla="*/ 15 w 50"/>
                    <a:gd name="T1" fmla="*/ 0 h 108"/>
                    <a:gd name="T2" fmla="*/ 0 w 50"/>
                    <a:gd name="T3" fmla="*/ 57 h 108"/>
                    <a:gd name="T4" fmla="*/ 26 w 50"/>
                    <a:gd name="T5" fmla="*/ 108 h 108"/>
                    <a:gd name="T6" fmla="*/ 35 w 50"/>
                    <a:gd name="T7" fmla="*/ 102 h 108"/>
                    <a:gd name="T8" fmla="*/ 50 w 50"/>
                    <a:gd name="T9" fmla="*/ 97 h 108"/>
                    <a:gd name="T10" fmla="*/ 44 w 50"/>
                    <a:gd name="T11" fmla="*/ 81 h 108"/>
                    <a:gd name="T12" fmla="*/ 42 w 50"/>
                    <a:gd name="T13" fmla="*/ 61 h 108"/>
                    <a:gd name="T14" fmla="*/ 50 w 50"/>
                    <a:gd name="T15" fmla="*/ 40 h 108"/>
                    <a:gd name="T16" fmla="*/ 44 w 50"/>
                    <a:gd name="T17" fmla="*/ 4 h 108"/>
                    <a:gd name="T18" fmla="*/ 15 w 50"/>
                    <a:gd name="T19" fmla="*/ 0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08"/>
                    <a:gd name="T32" fmla="*/ 50 w 50"/>
                    <a:gd name="T33" fmla="*/ 108 h 1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08">
                      <a:moveTo>
                        <a:pt x="15" y="0"/>
                      </a:moveTo>
                      <a:lnTo>
                        <a:pt x="0" y="57"/>
                      </a:lnTo>
                      <a:lnTo>
                        <a:pt x="26" y="108"/>
                      </a:lnTo>
                      <a:lnTo>
                        <a:pt x="35" y="102"/>
                      </a:lnTo>
                      <a:lnTo>
                        <a:pt x="50" y="97"/>
                      </a:lnTo>
                      <a:lnTo>
                        <a:pt x="44" y="81"/>
                      </a:lnTo>
                      <a:lnTo>
                        <a:pt x="42" y="61"/>
                      </a:lnTo>
                      <a:lnTo>
                        <a:pt x="50" y="40"/>
                      </a:lnTo>
                      <a:lnTo>
                        <a:pt x="4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2149" y="1596"/>
                  <a:ext cx="215" cy="403"/>
                  <a:chOff x="2149" y="1596"/>
                  <a:chExt cx="215" cy="403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149" y="1596"/>
                    <a:ext cx="215" cy="403"/>
                    <a:chOff x="2149" y="1596"/>
                    <a:chExt cx="215" cy="403"/>
                  </a:xfrm>
                </p:grpSpPr>
                <p:grpSp>
                  <p:nvGrpSpPr>
                    <p:cNvPr id="2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9" y="1979"/>
                      <a:ext cx="215" cy="20"/>
                      <a:chOff x="2149" y="1979"/>
                      <a:chExt cx="215" cy="20"/>
                    </a:xfrm>
                  </p:grpSpPr>
                  <p:sp>
                    <p:nvSpPr>
                      <p:cNvPr id="47313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98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73138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79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4731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208" y="1596"/>
                      <a:ext cx="98" cy="58"/>
                    </a:xfrm>
                    <a:custGeom>
                      <a:avLst/>
                      <a:gdLst>
                        <a:gd name="T0" fmla="*/ 0 w 98"/>
                        <a:gd name="T1" fmla="*/ 7 h 58"/>
                        <a:gd name="T2" fmla="*/ 4 w 98"/>
                        <a:gd name="T3" fmla="*/ 58 h 58"/>
                        <a:gd name="T4" fmla="*/ 31 w 98"/>
                        <a:gd name="T5" fmla="*/ 21 h 58"/>
                        <a:gd name="T6" fmla="*/ 50 w 98"/>
                        <a:gd name="T7" fmla="*/ 57 h 58"/>
                        <a:gd name="T8" fmla="*/ 98 w 98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58"/>
                        <a:gd name="T17" fmla="*/ 98 w 98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58">
                          <a:moveTo>
                            <a:pt x="0" y="7"/>
                          </a:moveTo>
                          <a:lnTo>
                            <a:pt x="4" y="58"/>
                          </a:lnTo>
                          <a:lnTo>
                            <a:pt x="31" y="21"/>
                          </a:lnTo>
                          <a:lnTo>
                            <a:pt x="50" y="57"/>
                          </a:lnTo>
                          <a:lnTo>
                            <a:pt x="9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7313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624"/>
                    <a:ext cx="1" cy="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2177" y="1390"/>
                <a:ext cx="139" cy="227"/>
                <a:chOff x="2177" y="1390"/>
                <a:chExt cx="139" cy="227"/>
              </a:xfrm>
            </p:grpSpPr>
            <p:sp>
              <p:nvSpPr>
                <p:cNvPr id="473125" name="Freeform 78"/>
                <p:cNvSpPr>
                  <a:spLocks/>
                </p:cNvSpPr>
                <p:nvPr/>
              </p:nvSpPr>
              <p:spPr bwMode="auto">
                <a:xfrm>
                  <a:off x="2181" y="1401"/>
                  <a:ext cx="129" cy="216"/>
                </a:xfrm>
                <a:custGeom>
                  <a:avLst/>
                  <a:gdLst>
                    <a:gd name="T0" fmla="*/ 5 w 129"/>
                    <a:gd name="T1" fmla="*/ 39 h 216"/>
                    <a:gd name="T2" fmla="*/ 2 w 129"/>
                    <a:gd name="T3" fmla="*/ 61 h 216"/>
                    <a:gd name="T4" fmla="*/ 1 w 129"/>
                    <a:gd name="T5" fmla="*/ 69 h 216"/>
                    <a:gd name="T6" fmla="*/ 5 w 129"/>
                    <a:gd name="T7" fmla="*/ 77 h 216"/>
                    <a:gd name="T8" fmla="*/ 0 w 129"/>
                    <a:gd name="T9" fmla="*/ 93 h 216"/>
                    <a:gd name="T10" fmla="*/ 3 w 129"/>
                    <a:gd name="T11" fmla="*/ 118 h 216"/>
                    <a:gd name="T12" fmla="*/ 6 w 129"/>
                    <a:gd name="T13" fmla="*/ 131 h 216"/>
                    <a:gd name="T14" fmla="*/ 9 w 129"/>
                    <a:gd name="T15" fmla="*/ 143 h 216"/>
                    <a:gd name="T16" fmla="*/ 13 w 129"/>
                    <a:gd name="T17" fmla="*/ 155 h 216"/>
                    <a:gd name="T18" fmla="*/ 18 w 129"/>
                    <a:gd name="T19" fmla="*/ 168 h 216"/>
                    <a:gd name="T20" fmla="*/ 28 w 129"/>
                    <a:gd name="T21" fmla="*/ 171 h 216"/>
                    <a:gd name="T22" fmla="*/ 38 w 129"/>
                    <a:gd name="T23" fmla="*/ 174 h 216"/>
                    <a:gd name="T24" fmla="*/ 38 w 129"/>
                    <a:gd name="T25" fmla="*/ 184 h 216"/>
                    <a:gd name="T26" fmla="*/ 37 w 129"/>
                    <a:gd name="T27" fmla="*/ 191 h 216"/>
                    <a:gd name="T28" fmla="*/ 57 w 129"/>
                    <a:gd name="T29" fmla="*/ 216 h 216"/>
                    <a:gd name="T30" fmla="*/ 110 w 129"/>
                    <a:gd name="T31" fmla="*/ 184 h 216"/>
                    <a:gd name="T32" fmla="*/ 112 w 129"/>
                    <a:gd name="T33" fmla="*/ 124 h 216"/>
                    <a:gd name="T34" fmla="*/ 119 w 129"/>
                    <a:gd name="T35" fmla="*/ 107 h 216"/>
                    <a:gd name="T36" fmla="*/ 123 w 129"/>
                    <a:gd name="T37" fmla="*/ 94 h 216"/>
                    <a:gd name="T38" fmla="*/ 127 w 129"/>
                    <a:gd name="T39" fmla="*/ 78 h 216"/>
                    <a:gd name="T40" fmla="*/ 129 w 129"/>
                    <a:gd name="T41" fmla="*/ 64 h 216"/>
                    <a:gd name="T42" fmla="*/ 128 w 129"/>
                    <a:gd name="T43" fmla="*/ 51 h 216"/>
                    <a:gd name="T44" fmla="*/ 126 w 129"/>
                    <a:gd name="T45" fmla="*/ 37 h 216"/>
                    <a:gd name="T46" fmla="*/ 123 w 129"/>
                    <a:gd name="T47" fmla="*/ 26 h 216"/>
                    <a:gd name="T48" fmla="*/ 118 w 129"/>
                    <a:gd name="T49" fmla="*/ 17 h 216"/>
                    <a:gd name="T50" fmla="*/ 110 w 129"/>
                    <a:gd name="T51" fmla="*/ 10 h 216"/>
                    <a:gd name="T52" fmla="*/ 101 w 129"/>
                    <a:gd name="T53" fmla="*/ 6 h 216"/>
                    <a:gd name="T54" fmla="*/ 90 w 129"/>
                    <a:gd name="T55" fmla="*/ 3 h 216"/>
                    <a:gd name="T56" fmla="*/ 78 w 129"/>
                    <a:gd name="T57" fmla="*/ 1 h 216"/>
                    <a:gd name="T58" fmla="*/ 63 w 129"/>
                    <a:gd name="T59" fmla="*/ 0 h 216"/>
                    <a:gd name="T60" fmla="*/ 49 w 129"/>
                    <a:gd name="T61" fmla="*/ 1 h 216"/>
                    <a:gd name="T62" fmla="*/ 33 w 129"/>
                    <a:gd name="T63" fmla="*/ 5 h 216"/>
                    <a:gd name="T64" fmla="*/ 24 w 129"/>
                    <a:gd name="T65" fmla="*/ 11 h 216"/>
                    <a:gd name="T66" fmla="*/ 15 w 129"/>
                    <a:gd name="T67" fmla="*/ 17 h 216"/>
                    <a:gd name="T68" fmla="*/ 9 w 129"/>
                    <a:gd name="T69" fmla="*/ 27 h 216"/>
                    <a:gd name="T70" fmla="*/ 5 w 129"/>
                    <a:gd name="T71" fmla="*/ 39 h 2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216"/>
                    <a:gd name="T110" fmla="*/ 129 w 129"/>
                    <a:gd name="T111" fmla="*/ 216 h 2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216">
                      <a:moveTo>
                        <a:pt x="5" y="39"/>
                      </a:move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5" y="77"/>
                      </a:lnTo>
                      <a:lnTo>
                        <a:pt x="0" y="93"/>
                      </a:lnTo>
                      <a:lnTo>
                        <a:pt x="3" y="118"/>
                      </a:lnTo>
                      <a:lnTo>
                        <a:pt x="6" y="131"/>
                      </a:lnTo>
                      <a:lnTo>
                        <a:pt x="9" y="143"/>
                      </a:lnTo>
                      <a:lnTo>
                        <a:pt x="13" y="155"/>
                      </a:lnTo>
                      <a:lnTo>
                        <a:pt x="18" y="168"/>
                      </a:lnTo>
                      <a:lnTo>
                        <a:pt x="28" y="171"/>
                      </a:lnTo>
                      <a:lnTo>
                        <a:pt x="38" y="174"/>
                      </a:lnTo>
                      <a:lnTo>
                        <a:pt x="38" y="184"/>
                      </a:lnTo>
                      <a:lnTo>
                        <a:pt x="37" y="191"/>
                      </a:lnTo>
                      <a:lnTo>
                        <a:pt x="57" y="216"/>
                      </a:lnTo>
                      <a:lnTo>
                        <a:pt x="110" y="184"/>
                      </a:lnTo>
                      <a:lnTo>
                        <a:pt x="112" y="124"/>
                      </a:lnTo>
                      <a:lnTo>
                        <a:pt x="119" y="107"/>
                      </a:lnTo>
                      <a:lnTo>
                        <a:pt x="123" y="94"/>
                      </a:lnTo>
                      <a:lnTo>
                        <a:pt x="127" y="78"/>
                      </a:lnTo>
                      <a:lnTo>
                        <a:pt x="129" y="64"/>
                      </a:lnTo>
                      <a:lnTo>
                        <a:pt x="128" y="51"/>
                      </a:lnTo>
                      <a:lnTo>
                        <a:pt x="126" y="37"/>
                      </a:lnTo>
                      <a:lnTo>
                        <a:pt x="123" y="26"/>
                      </a:lnTo>
                      <a:lnTo>
                        <a:pt x="118" y="17"/>
                      </a:lnTo>
                      <a:lnTo>
                        <a:pt x="110" y="10"/>
                      </a:lnTo>
                      <a:lnTo>
                        <a:pt x="101" y="6"/>
                      </a:lnTo>
                      <a:lnTo>
                        <a:pt x="90" y="3"/>
                      </a:lnTo>
                      <a:lnTo>
                        <a:pt x="78" y="1"/>
                      </a:lnTo>
                      <a:lnTo>
                        <a:pt x="63" y="0"/>
                      </a:lnTo>
                      <a:lnTo>
                        <a:pt x="49" y="1"/>
                      </a:lnTo>
                      <a:lnTo>
                        <a:pt x="33" y="5"/>
                      </a:lnTo>
                      <a:lnTo>
                        <a:pt x="24" y="11"/>
                      </a:lnTo>
                      <a:lnTo>
                        <a:pt x="15" y="17"/>
                      </a:lnTo>
                      <a:lnTo>
                        <a:pt x="9" y="2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6" name="Freeform 79"/>
                <p:cNvSpPr>
                  <a:spLocks/>
                </p:cNvSpPr>
                <p:nvPr/>
              </p:nvSpPr>
              <p:spPr bwMode="auto">
                <a:xfrm>
                  <a:off x="2227" y="1518"/>
                  <a:ext cx="65" cy="67"/>
                </a:xfrm>
                <a:custGeom>
                  <a:avLst/>
                  <a:gdLst>
                    <a:gd name="T0" fmla="*/ 54 w 65"/>
                    <a:gd name="T1" fmla="*/ 18 h 67"/>
                    <a:gd name="T2" fmla="*/ 48 w 65"/>
                    <a:gd name="T3" fmla="*/ 34 h 67"/>
                    <a:gd name="T4" fmla="*/ 0 w 65"/>
                    <a:gd name="T5" fmla="*/ 58 h 67"/>
                    <a:gd name="T6" fmla="*/ 25 w 65"/>
                    <a:gd name="T7" fmla="*/ 52 h 67"/>
                    <a:gd name="T8" fmla="*/ 36 w 65"/>
                    <a:gd name="T9" fmla="*/ 49 h 67"/>
                    <a:gd name="T10" fmla="*/ 49 w 65"/>
                    <a:gd name="T11" fmla="*/ 51 h 67"/>
                    <a:gd name="T12" fmla="*/ 59 w 65"/>
                    <a:gd name="T13" fmla="*/ 55 h 67"/>
                    <a:gd name="T14" fmla="*/ 64 w 65"/>
                    <a:gd name="T15" fmla="*/ 67 h 67"/>
                    <a:gd name="T16" fmla="*/ 65 w 65"/>
                    <a:gd name="T17" fmla="*/ 20 h 67"/>
                    <a:gd name="T18" fmla="*/ 63 w 65"/>
                    <a:gd name="T19" fmla="*/ 10 h 67"/>
                    <a:gd name="T20" fmla="*/ 56 w 65"/>
                    <a:gd name="T21" fmla="*/ 0 h 67"/>
                    <a:gd name="T22" fmla="*/ 54 w 65"/>
                    <a:gd name="T23" fmla="*/ 18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67"/>
                    <a:gd name="T38" fmla="*/ 65 w 65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67">
                      <a:moveTo>
                        <a:pt x="54" y="18"/>
                      </a:moveTo>
                      <a:lnTo>
                        <a:pt x="48" y="34"/>
                      </a:lnTo>
                      <a:lnTo>
                        <a:pt x="0" y="58"/>
                      </a:lnTo>
                      <a:lnTo>
                        <a:pt x="25" y="52"/>
                      </a:lnTo>
                      <a:lnTo>
                        <a:pt x="36" y="49"/>
                      </a:lnTo>
                      <a:lnTo>
                        <a:pt x="49" y="51"/>
                      </a:lnTo>
                      <a:lnTo>
                        <a:pt x="59" y="55"/>
                      </a:lnTo>
                      <a:lnTo>
                        <a:pt x="64" y="67"/>
                      </a:lnTo>
                      <a:lnTo>
                        <a:pt x="65" y="20"/>
                      </a:lnTo>
                      <a:lnTo>
                        <a:pt x="63" y="10"/>
                      </a:lnTo>
                      <a:lnTo>
                        <a:pt x="56" y="0"/>
                      </a:lnTo>
                      <a:lnTo>
                        <a:pt x="54" y="18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7" name="Freeform 80"/>
                <p:cNvSpPr>
                  <a:spLocks/>
                </p:cNvSpPr>
                <p:nvPr/>
              </p:nvSpPr>
              <p:spPr bwMode="auto">
                <a:xfrm>
                  <a:off x="2177" y="1390"/>
                  <a:ext cx="139" cy="156"/>
                </a:xfrm>
                <a:custGeom>
                  <a:avLst/>
                  <a:gdLst>
                    <a:gd name="T0" fmla="*/ 25 w 139"/>
                    <a:gd name="T1" fmla="*/ 13 h 156"/>
                    <a:gd name="T2" fmla="*/ 37 w 139"/>
                    <a:gd name="T3" fmla="*/ 7 h 156"/>
                    <a:gd name="T4" fmla="*/ 47 w 139"/>
                    <a:gd name="T5" fmla="*/ 4 h 156"/>
                    <a:gd name="T6" fmla="*/ 64 w 139"/>
                    <a:gd name="T7" fmla="*/ 0 h 156"/>
                    <a:gd name="T8" fmla="*/ 76 w 139"/>
                    <a:gd name="T9" fmla="*/ 0 h 156"/>
                    <a:gd name="T10" fmla="*/ 89 w 139"/>
                    <a:gd name="T11" fmla="*/ 0 h 156"/>
                    <a:gd name="T12" fmla="*/ 102 w 139"/>
                    <a:gd name="T13" fmla="*/ 3 h 156"/>
                    <a:gd name="T14" fmla="*/ 111 w 139"/>
                    <a:gd name="T15" fmla="*/ 3 h 156"/>
                    <a:gd name="T16" fmla="*/ 120 w 139"/>
                    <a:gd name="T17" fmla="*/ 6 h 156"/>
                    <a:gd name="T18" fmla="*/ 128 w 139"/>
                    <a:gd name="T19" fmla="*/ 13 h 156"/>
                    <a:gd name="T20" fmla="*/ 134 w 139"/>
                    <a:gd name="T21" fmla="*/ 21 h 156"/>
                    <a:gd name="T22" fmla="*/ 135 w 139"/>
                    <a:gd name="T23" fmla="*/ 33 h 156"/>
                    <a:gd name="T24" fmla="*/ 137 w 139"/>
                    <a:gd name="T25" fmla="*/ 48 h 156"/>
                    <a:gd name="T26" fmla="*/ 139 w 139"/>
                    <a:gd name="T27" fmla="*/ 69 h 156"/>
                    <a:gd name="T28" fmla="*/ 138 w 139"/>
                    <a:gd name="T29" fmla="*/ 87 h 156"/>
                    <a:gd name="T30" fmla="*/ 134 w 139"/>
                    <a:gd name="T31" fmla="*/ 103 h 156"/>
                    <a:gd name="T32" fmla="*/ 131 w 139"/>
                    <a:gd name="T33" fmla="*/ 117 h 156"/>
                    <a:gd name="T34" fmla="*/ 127 w 139"/>
                    <a:gd name="T35" fmla="*/ 127 h 156"/>
                    <a:gd name="T36" fmla="*/ 123 w 139"/>
                    <a:gd name="T37" fmla="*/ 137 h 156"/>
                    <a:gd name="T38" fmla="*/ 119 w 139"/>
                    <a:gd name="T39" fmla="*/ 146 h 156"/>
                    <a:gd name="T40" fmla="*/ 114 w 139"/>
                    <a:gd name="T41" fmla="*/ 156 h 156"/>
                    <a:gd name="T42" fmla="*/ 109 w 139"/>
                    <a:gd name="T43" fmla="*/ 156 h 156"/>
                    <a:gd name="T44" fmla="*/ 111 w 139"/>
                    <a:gd name="T45" fmla="*/ 142 h 156"/>
                    <a:gd name="T46" fmla="*/ 108 w 139"/>
                    <a:gd name="T47" fmla="*/ 133 h 156"/>
                    <a:gd name="T48" fmla="*/ 106 w 139"/>
                    <a:gd name="T49" fmla="*/ 127 h 156"/>
                    <a:gd name="T50" fmla="*/ 109 w 139"/>
                    <a:gd name="T51" fmla="*/ 118 h 156"/>
                    <a:gd name="T52" fmla="*/ 111 w 139"/>
                    <a:gd name="T53" fmla="*/ 103 h 156"/>
                    <a:gd name="T54" fmla="*/ 107 w 139"/>
                    <a:gd name="T55" fmla="*/ 99 h 156"/>
                    <a:gd name="T56" fmla="*/ 101 w 139"/>
                    <a:gd name="T57" fmla="*/ 106 h 156"/>
                    <a:gd name="T58" fmla="*/ 96 w 139"/>
                    <a:gd name="T59" fmla="*/ 114 h 156"/>
                    <a:gd name="T60" fmla="*/ 97 w 139"/>
                    <a:gd name="T61" fmla="*/ 99 h 156"/>
                    <a:gd name="T62" fmla="*/ 94 w 139"/>
                    <a:gd name="T63" fmla="*/ 80 h 156"/>
                    <a:gd name="T64" fmla="*/ 94 w 139"/>
                    <a:gd name="T65" fmla="*/ 60 h 156"/>
                    <a:gd name="T66" fmla="*/ 93 w 139"/>
                    <a:gd name="T67" fmla="*/ 49 h 156"/>
                    <a:gd name="T68" fmla="*/ 98 w 139"/>
                    <a:gd name="T69" fmla="*/ 44 h 156"/>
                    <a:gd name="T70" fmla="*/ 88 w 139"/>
                    <a:gd name="T71" fmla="*/ 47 h 156"/>
                    <a:gd name="T72" fmla="*/ 80 w 139"/>
                    <a:gd name="T73" fmla="*/ 50 h 156"/>
                    <a:gd name="T74" fmla="*/ 73 w 139"/>
                    <a:gd name="T75" fmla="*/ 51 h 156"/>
                    <a:gd name="T76" fmla="*/ 59 w 139"/>
                    <a:gd name="T77" fmla="*/ 53 h 156"/>
                    <a:gd name="T78" fmla="*/ 51 w 139"/>
                    <a:gd name="T79" fmla="*/ 56 h 156"/>
                    <a:gd name="T80" fmla="*/ 63 w 139"/>
                    <a:gd name="T81" fmla="*/ 50 h 156"/>
                    <a:gd name="T82" fmla="*/ 56 w 139"/>
                    <a:gd name="T83" fmla="*/ 50 h 156"/>
                    <a:gd name="T84" fmla="*/ 40 w 139"/>
                    <a:gd name="T85" fmla="*/ 50 h 156"/>
                    <a:gd name="T86" fmla="*/ 28 w 139"/>
                    <a:gd name="T87" fmla="*/ 48 h 156"/>
                    <a:gd name="T88" fmla="*/ 13 w 139"/>
                    <a:gd name="T89" fmla="*/ 49 h 156"/>
                    <a:gd name="T90" fmla="*/ 9 w 139"/>
                    <a:gd name="T91" fmla="*/ 59 h 156"/>
                    <a:gd name="T92" fmla="*/ 7 w 139"/>
                    <a:gd name="T93" fmla="*/ 71 h 156"/>
                    <a:gd name="T94" fmla="*/ 4 w 139"/>
                    <a:gd name="T95" fmla="*/ 56 h 156"/>
                    <a:gd name="T96" fmla="*/ 0 w 139"/>
                    <a:gd name="T97" fmla="*/ 39 h 156"/>
                    <a:gd name="T98" fmla="*/ 7 w 139"/>
                    <a:gd name="T99" fmla="*/ 27 h 156"/>
                    <a:gd name="T100" fmla="*/ 15 w 139"/>
                    <a:gd name="T101" fmla="*/ 19 h 156"/>
                    <a:gd name="T102" fmla="*/ 25 w 139"/>
                    <a:gd name="T103" fmla="*/ 13 h 1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9"/>
                    <a:gd name="T157" fmla="*/ 0 h 156"/>
                    <a:gd name="T158" fmla="*/ 139 w 139"/>
                    <a:gd name="T159" fmla="*/ 156 h 1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9" h="156">
                      <a:moveTo>
                        <a:pt x="25" y="13"/>
                      </a:moveTo>
                      <a:lnTo>
                        <a:pt x="37" y="7"/>
                      </a:lnTo>
                      <a:lnTo>
                        <a:pt x="47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102" y="3"/>
                      </a:lnTo>
                      <a:lnTo>
                        <a:pt x="111" y="3"/>
                      </a:lnTo>
                      <a:lnTo>
                        <a:pt x="120" y="6"/>
                      </a:lnTo>
                      <a:lnTo>
                        <a:pt x="128" y="13"/>
                      </a:lnTo>
                      <a:lnTo>
                        <a:pt x="134" y="21"/>
                      </a:lnTo>
                      <a:lnTo>
                        <a:pt x="135" y="33"/>
                      </a:lnTo>
                      <a:lnTo>
                        <a:pt x="137" y="48"/>
                      </a:lnTo>
                      <a:lnTo>
                        <a:pt x="139" y="69"/>
                      </a:lnTo>
                      <a:lnTo>
                        <a:pt x="138" y="87"/>
                      </a:lnTo>
                      <a:lnTo>
                        <a:pt x="134" y="103"/>
                      </a:lnTo>
                      <a:lnTo>
                        <a:pt x="131" y="117"/>
                      </a:lnTo>
                      <a:lnTo>
                        <a:pt x="127" y="127"/>
                      </a:lnTo>
                      <a:lnTo>
                        <a:pt x="123" y="137"/>
                      </a:lnTo>
                      <a:lnTo>
                        <a:pt x="119" y="146"/>
                      </a:lnTo>
                      <a:lnTo>
                        <a:pt x="114" y="156"/>
                      </a:lnTo>
                      <a:lnTo>
                        <a:pt x="109" y="156"/>
                      </a:lnTo>
                      <a:lnTo>
                        <a:pt x="111" y="142"/>
                      </a:lnTo>
                      <a:lnTo>
                        <a:pt x="108" y="133"/>
                      </a:lnTo>
                      <a:lnTo>
                        <a:pt x="106" y="127"/>
                      </a:lnTo>
                      <a:lnTo>
                        <a:pt x="109" y="118"/>
                      </a:lnTo>
                      <a:lnTo>
                        <a:pt x="111" y="103"/>
                      </a:lnTo>
                      <a:lnTo>
                        <a:pt x="107" y="99"/>
                      </a:lnTo>
                      <a:lnTo>
                        <a:pt x="101" y="106"/>
                      </a:lnTo>
                      <a:lnTo>
                        <a:pt x="96" y="114"/>
                      </a:lnTo>
                      <a:lnTo>
                        <a:pt x="97" y="99"/>
                      </a:lnTo>
                      <a:lnTo>
                        <a:pt x="94" y="80"/>
                      </a:lnTo>
                      <a:lnTo>
                        <a:pt x="94" y="60"/>
                      </a:lnTo>
                      <a:lnTo>
                        <a:pt x="93" y="49"/>
                      </a:lnTo>
                      <a:lnTo>
                        <a:pt x="98" y="44"/>
                      </a:lnTo>
                      <a:lnTo>
                        <a:pt x="88" y="47"/>
                      </a:lnTo>
                      <a:lnTo>
                        <a:pt x="80" y="50"/>
                      </a:lnTo>
                      <a:lnTo>
                        <a:pt x="73" y="51"/>
                      </a:lnTo>
                      <a:lnTo>
                        <a:pt x="59" y="53"/>
                      </a:lnTo>
                      <a:lnTo>
                        <a:pt x="51" y="56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40" y="50"/>
                      </a:lnTo>
                      <a:lnTo>
                        <a:pt x="28" y="48"/>
                      </a:lnTo>
                      <a:lnTo>
                        <a:pt x="13" y="49"/>
                      </a:lnTo>
                      <a:lnTo>
                        <a:pt x="9" y="59"/>
                      </a:lnTo>
                      <a:lnTo>
                        <a:pt x="7" y="71"/>
                      </a:lnTo>
                      <a:lnTo>
                        <a:pt x="4" y="56"/>
                      </a:ln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5" y="19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5715000" y="4267200"/>
            <a:ext cx="1830388" cy="1857375"/>
            <a:chOff x="3600" y="2688"/>
            <a:chExt cx="1153" cy="1170"/>
          </a:xfrm>
        </p:grpSpPr>
        <p:sp>
          <p:nvSpPr>
            <p:cNvPr id="473097" name="Freeform 82"/>
            <p:cNvSpPr>
              <a:spLocks/>
            </p:cNvSpPr>
            <p:nvPr/>
          </p:nvSpPr>
          <p:spPr bwMode="auto">
            <a:xfrm>
              <a:off x="3600" y="2736"/>
              <a:ext cx="1153" cy="1122"/>
            </a:xfrm>
            <a:custGeom>
              <a:avLst/>
              <a:gdLst>
                <a:gd name="T0" fmla="*/ 0 w 1153"/>
                <a:gd name="T1" fmla="*/ 0 h 1122"/>
                <a:gd name="T2" fmla="*/ 1153 w 1153"/>
                <a:gd name="T3" fmla="*/ 896 h 1122"/>
                <a:gd name="T4" fmla="*/ 1049 w 1153"/>
                <a:gd name="T5" fmla="*/ 904 h 1122"/>
                <a:gd name="T6" fmla="*/ 1046 w 1153"/>
                <a:gd name="T7" fmla="*/ 924 h 1122"/>
                <a:gd name="T8" fmla="*/ 1051 w 1153"/>
                <a:gd name="T9" fmla="*/ 949 h 1122"/>
                <a:gd name="T10" fmla="*/ 1059 w 1153"/>
                <a:gd name="T11" fmla="*/ 979 h 1122"/>
                <a:gd name="T12" fmla="*/ 1064 w 1153"/>
                <a:gd name="T13" fmla="*/ 1008 h 1122"/>
                <a:gd name="T14" fmla="*/ 1062 w 1153"/>
                <a:gd name="T15" fmla="*/ 1035 h 1122"/>
                <a:gd name="T16" fmla="*/ 1054 w 1153"/>
                <a:gd name="T17" fmla="*/ 1062 h 1122"/>
                <a:gd name="T18" fmla="*/ 1035 w 1153"/>
                <a:gd name="T19" fmla="*/ 1084 h 1122"/>
                <a:gd name="T20" fmla="*/ 1014 w 1153"/>
                <a:gd name="T21" fmla="*/ 1102 h 1122"/>
                <a:gd name="T22" fmla="*/ 988 w 1153"/>
                <a:gd name="T23" fmla="*/ 1114 h 1122"/>
                <a:gd name="T24" fmla="*/ 955 w 1153"/>
                <a:gd name="T25" fmla="*/ 1121 h 1122"/>
                <a:gd name="T26" fmla="*/ 926 w 1153"/>
                <a:gd name="T27" fmla="*/ 1122 h 1122"/>
                <a:gd name="T28" fmla="*/ 901 w 1153"/>
                <a:gd name="T29" fmla="*/ 1119 h 1122"/>
                <a:gd name="T30" fmla="*/ 875 w 1153"/>
                <a:gd name="T31" fmla="*/ 1111 h 1122"/>
                <a:gd name="T32" fmla="*/ 854 w 1153"/>
                <a:gd name="T33" fmla="*/ 1097 h 1122"/>
                <a:gd name="T34" fmla="*/ 834 w 1153"/>
                <a:gd name="T35" fmla="*/ 1076 h 1122"/>
                <a:gd name="T36" fmla="*/ 818 w 1153"/>
                <a:gd name="T37" fmla="*/ 1053 h 1122"/>
                <a:gd name="T38" fmla="*/ 809 w 1153"/>
                <a:gd name="T39" fmla="*/ 1021 h 1122"/>
                <a:gd name="T40" fmla="*/ 813 w 1153"/>
                <a:gd name="T41" fmla="*/ 989 h 1122"/>
                <a:gd name="T42" fmla="*/ 821 w 1153"/>
                <a:gd name="T43" fmla="*/ 957 h 1122"/>
                <a:gd name="T44" fmla="*/ 828 w 1153"/>
                <a:gd name="T45" fmla="*/ 925 h 1122"/>
                <a:gd name="T46" fmla="*/ 827 w 1153"/>
                <a:gd name="T47" fmla="*/ 910 h 1122"/>
                <a:gd name="T48" fmla="*/ 632 w 1153"/>
                <a:gd name="T49" fmla="*/ 902 h 1122"/>
                <a:gd name="T50" fmla="*/ 634 w 1153"/>
                <a:gd name="T51" fmla="*/ 849 h 1122"/>
                <a:gd name="T52" fmla="*/ 630 w 1153"/>
                <a:gd name="T53" fmla="*/ 814 h 1122"/>
                <a:gd name="T54" fmla="*/ 622 w 1153"/>
                <a:gd name="T55" fmla="*/ 793 h 1122"/>
                <a:gd name="T56" fmla="*/ 606 w 1153"/>
                <a:gd name="T57" fmla="*/ 776 h 1122"/>
                <a:gd name="T58" fmla="*/ 584 w 1153"/>
                <a:gd name="T59" fmla="*/ 765 h 1122"/>
                <a:gd name="T60" fmla="*/ 557 w 1153"/>
                <a:gd name="T61" fmla="*/ 762 h 1122"/>
                <a:gd name="T62" fmla="*/ 518 w 1153"/>
                <a:gd name="T63" fmla="*/ 764 h 1122"/>
                <a:gd name="T64" fmla="*/ 481 w 1153"/>
                <a:gd name="T65" fmla="*/ 767 h 1122"/>
                <a:gd name="T66" fmla="*/ 443 w 1153"/>
                <a:gd name="T67" fmla="*/ 767 h 1122"/>
                <a:gd name="T68" fmla="*/ 405 w 1153"/>
                <a:gd name="T69" fmla="*/ 760 h 1122"/>
                <a:gd name="T70" fmla="*/ 376 w 1153"/>
                <a:gd name="T71" fmla="*/ 743 h 1122"/>
                <a:gd name="T72" fmla="*/ 359 w 1153"/>
                <a:gd name="T73" fmla="*/ 720 h 1122"/>
                <a:gd name="T74" fmla="*/ 352 w 1153"/>
                <a:gd name="T75" fmla="*/ 689 h 1122"/>
                <a:gd name="T76" fmla="*/ 353 w 1153"/>
                <a:gd name="T77" fmla="*/ 654 h 1122"/>
                <a:gd name="T78" fmla="*/ 348 w 1153"/>
                <a:gd name="T79" fmla="*/ 622 h 1122"/>
                <a:gd name="T80" fmla="*/ 340 w 1153"/>
                <a:gd name="T81" fmla="*/ 602 h 1122"/>
                <a:gd name="T82" fmla="*/ 328 w 1153"/>
                <a:gd name="T83" fmla="*/ 589 h 1122"/>
                <a:gd name="T84" fmla="*/ 300 w 1153"/>
                <a:gd name="T85" fmla="*/ 576 h 1122"/>
                <a:gd name="T86" fmla="*/ 263 w 1153"/>
                <a:gd name="T87" fmla="*/ 566 h 1122"/>
                <a:gd name="T88" fmla="*/ 222 w 1153"/>
                <a:gd name="T89" fmla="*/ 559 h 1122"/>
                <a:gd name="T90" fmla="*/ 191 w 1153"/>
                <a:gd name="T91" fmla="*/ 549 h 1122"/>
                <a:gd name="T92" fmla="*/ 164 w 1153"/>
                <a:gd name="T93" fmla="*/ 534 h 1122"/>
                <a:gd name="T94" fmla="*/ 142 w 1153"/>
                <a:gd name="T95" fmla="*/ 513 h 1122"/>
                <a:gd name="T96" fmla="*/ 128 w 1153"/>
                <a:gd name="T97" fmla="*/ 487 h 1122"/>
                <a:gd name="T98" fmla="*/ 126 w 1153"/>
                <a:gd name="T99" fmla="*/ 458 h 1122"/>
                <a:gd name="T100" fmla="*/ 134 w 1153"/>
                <a:gd name="T101" fmla="*/ 426 h 1122"/>
                <a:gd name="T102" fmla="*/ 141 w 1153"/>
                <a:gd name="T103" fmla="*/ 390 h 1122"/>
                <a:gd name="T104" fmla="*/ 147 w 1153"/>
                <a:gd name="T105" fmla="*/ 356 h 1122"/>
                <a:gd name="T106" fmla="*/ 141 w 1153"/>
                <a:gd name="T107" fmla="*/ 322 h 1122"/>
                <a:gd name="T108" fmla="*/ 127 w 1153"/>
                <a:gd name="T109" fmla="*/ 291 h 1122"/>
                <a:gd name="T110" fmla="*/ 113 w 1153"/>
                <a:gd name="T111" fmla="*/ 272 h 1122"/>
                <a:gd name="T112" fmla="*/ 95 w 1153"/>
                <a:gd name="T113" fmla="*/ 255 h 1122"/>
                <a:gd name="T114" fmla="*/ 74 w 1153"/>
                <a:gd name="T115" fmla="*/ 243 h 1122"/>
                <a:gd name="T116" fmla="*/ 47 w 1153"/>
                <a:gd name="T117" fmla="*/ 235 h 1122"/>
                <a:gd name="T118" fmla="*/ 15 w 1153"/>
                <a:gd name="T119" fmla="*/ 234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4320" y="2688"/>
              <a:ext cx="263" cy="1093"/>
              <a:chOff x="3628" y="1480"/>
              <a:chExt cx="318" cy="1477"/>
            </a:xfrm>
          </p:grpSpPr>
          <p:grpSp>
            <p:nvGrpSpPr>
              <p:cNvPr id="473088" name="Group 84"/>
              <p:cNvGrpSpPr>
                <a:grpSpLocks/>
              </p:cNvGrpSpPr>
              <p:nvPr/>
            </p:nvGrpSpPr>
            <p:grpSpPr bwMode="auto">
              <a:xfrm>
                <a:off x="3710" y="1480"/>
                <a:ext cx="169" cy="355"/>
                <a:chOff x="3710" y="1480"/>
                <a:chExt cx="169" cy="355"/>
              </a:xfrm>
            </p:grpSpPr>
            <p:sp>
              <p:nvSpPr>
                <p:cNvPr id="473118" name="Freeform 85"/>
                <p:cNvSpPr>
                  <a:spLocks/>
                </p:cNvSpPr>
                <p:nvPr/>
              </p:nvSpPr>
              <p:spPr bwMode="auto">
                <a:xfrm>
                  <a:off x="3710" y="1480"/>
                  <a:ext cx="169" cy="200"/>
                </a:xfrm>
                <a:custGeom>
                  <a:avLst/>
                  <a:gdLst>
                    <a:gd name="T0" fmla="*/ 97 w 169"/>
                    <a:gd name="T1" fmla="*/ 4 h 200"/>
                    <a:gd name="T2" fmla="*/ 121 w 169"/>
                    <a:gd name="T3" fmla="*/ 12 h 200"/>
                    <a:gd name="T4" fmla="*/ 135 w 169"/>
                    <a:gd name="T5" fmla="*/ 22 h 200"/>
                    <a:gd name="T6" fmla="*/ 144 w 169"/>
                    <a:gd name="T7" fmla="*/ 36 h 200"/>
                    <a:gd name="T8" fmla="*/ 153 w 169"/>
                    <a:gd name="T9" fmla="*/ 64 h 200"/>
                    <a:gd name="T10" fmla="*/ 163 w 169"/>
                    <a:gd name="T11" fmla="*/ 105 h 200"/>
                    <a:gd name="T12" fmla="*/ 169 w 169"/>
                    <a:gd name="T13" fmla="*/ 141 h 200"/>
                    <a:gd name="T14" fmla="*/ 168 w 169"/>
                    <a:gd name="T15" fmla="*/ 157 h 200"/>
                    <a:gd name="T16" fmla="*/ 165 w 169"/>
                    <a:gd name="T17" fmla="*/ 172 h 200"/>
                    <a:gd name="T18" fmla="*/ 163 w 169"/>
                    <a:gd name="T19" fmla="*/ 197 h 200"/>
                    <a:gd name="T20" fmla="*/ 156 w 169"/>
                    <a:gd name="T21" fmla="*/ 196 h 200"/>
                    <a:gd name="T22" fmla="*/ 146 w 169"/>
                    <a:gd name="T23" fmla="*/ 193 h 200"/>
                    <a:gd name="T24" fmla="*/ 135 w 169"/>
                    <a:gd name="T25" fmla="*/ 194 h 200"/>
                    <a:gd name="T26" fmla="*/ 119 w 169"/>
                    <a:gd name="T27" fmla="*/ 198 h 200"/>
                    <a:gd name="T28" fmla="*/ 110 w 169"/>
                    <a:gd name="T29" fmla="*/ 199 h 200"/>
                    <a:gd name="T30" fmla="*/ 110 w 169"/>
                    <a:gd name="T31" fmla="*/ 186 h 200"/>
                    <a:gd name="T32" fmla="*/ 122 w 169"/>
                    <a:gd name="T33" fmla="*/ 158 h 200"/>
                    <a:gd name="T34" fmla="*/ 126 w 169"/>
                    <a:gd name="T35" fmla="*/ 114 h 200"/>
                    <a:gd name="T36" fmla="*/ 122 w 169"/>
                    <a:gd name="T37" fmla="*/ 74 h 200"/>
                    <a:gd name="T38" fmla="*/ 99 w 169"/>
                    <a:gd name="T39" fmla="*/ 49 h 200"/>
                    <a:gd name="T40" fmla="*/ 59 w 169"/>
                    <a:gd name="T41" fmla="*/ 45 h 200"/>
                    <a:gd name="T42" fmla="*/ 40 w 169"/>
                    <a:gd name="T43" fmla="*/ 70 h 200"/>
                    <a:gd name="T44" fmla="*/ 42 w 169"/>
                    <a:gd name="T45" fmla="*/ 154 h 200"/>
                    <a:gd name="T46" fmla="*/ 59 w 169"/>
                    <a:gd name="T47" fmla="*/ 187 h 200"/>
                    <a:gd name="T48" fmla="*/ 59 w 169"/>
                    <a:gd name="T49" fmla="*/ 198 h 200"/>
                    <a:gd name="T50" fmla="*/ 49 w 169"/>
                    <a:gd name="T51" fmla="*/ 198 h 200"/>
                    <a:gd name="T52" fmla="*/ 37 w 169"/>
                    <a:gd name="T53" fmla="*/ 196 h 200"/>
                    <a:gd name="T54" fmla="*/ 26 w 169"/>
                    <a:gd name="T55" fmla="*/ 195 h 200"/>
                    <a:gd name="T56" fmla="*/ 13 w 169"/>
                    <a:gd name="T57" fmla="*/ 200 h 200"/>
                    <a:gd name="T58" fmla="*/ 11 w 169"/>
                    <a:gd name="T59" fmla="*/ 186 h 200"/>
                    <a:gd name="T60" fmla="*/ 4 w 169"/>
                    <a:gd name="T61" fmla="*/ 166 h 200"/>
                    <a:gd name="T62" fmla="*/ 1 w 169"/>
                    <a:gd name="T63" fmla="*/ 147 h 200"/>
                    <a:gd name="T64" fmla="*/ 0 w 169"/>
                    <a:gd name="T65" fmla="*/ 132 h 200"/>
                    <a:gd name="T66" fmla="*/ 1 w 169"/>
                    <a:gd name="T67" fmla="*/ 114 h 200"/>
                    <a:gd name="T68" fmla="*/ 4 w 169"/>
                    <a:gd name="T69" fmla="*/ 101 h 200"/>
                    <a:gd name="T70" fmla="*/ 8 w 169"/>
                    <a:gd name="T71" fmla="*/ 87 h 200"/>
                    <a:gd name="T72" fmla="*/ 11 w 169"/>
                    <a:gd name="T73" fmla="*/ 73 h 200"/>
                    <a:gd name="T74" fmla="*/ 11 w 169"/>
                    <a:gd name="T75" fmla="*/ 63 h 200"/>
                    <a:gd name="T76" fmla="*/ 14 w 169"/>
                    <a:gd name="T77" fmla="*/ 48 h 200"/>
                    <a:gd name="T78" fmla="*/ 18 w 169"/>
                    <a:gd name="T79" fmla="*/ 30 h 200"/>
                    <a:gd name="T80" fmla="*/ 35 w 169"/>
                    <a:gd name="T81" fmla="*/ 14 h 200"/>
                    <a:gd name="T82" fmla="*/ 47 w 169"/>
                    <a:gd name="T83" fmla="*/ 4 h 200"/>
                    <a:gd name="T84" fmla="*/ 65 w 169"/>
                    <a:gd name="T85" fmla="*/ 0 h 200"/>
                    <a:gd name="T86" fmla="*/ 81 w 169"/>
                    <a:gd name="T87" fmla="*/ 0 h 200"/>
                    <a:gd name="T88" fmla="*/ 97 w 169"/>
                    <a:gd name="T89" fmla="*/ 4 h 2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9"/>
                    <a:gd name="T136" fmla="*/ 0 h 200"/>
                    <a:gd name="T137" fmla="*/ 169 w 169"/>
                    <a:gd name="T138" fmla="*/ 200 h 2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9" h="200">
                      <a:moveTo>
                        <a:pt x="97" y="4"/>
                      </a:moveTo>
                      <a:lnTo>
                        <a:pt x="121" y="12"/>
                      </a:lnTo>
                      <a:lnTo>
                        <a:pt x="135" y="22"/>
                      </a:lnTo>
                      <a:lnTo>
                        <a:pt x="144" y="36"/>
                      </a:lnTo>
                      <a:lnTo>
                        <a:pt x="153" y="64"/>
                      </a:lnTo>
                      <a:lnTo>
                        <a:pt x="163" y="105"/>
                      </a:lnTo>
                      <a:lnTo>
                        <a:pt x="169" y="141"/>
                      </a:lnTo>
                      <a:lnTo>
                        <a:pt x="168" y="157"/>
                      </a:lnTo>
                      <a:lnTo>
                        <a:pt x="165" y="172"/>
                      </a:lnTo>
                      <a:lnTo>
                        <a:pt x="163" y="197"/>
                      </a:lnTo>
                      <a:lnTo>
                        <a:pt x="156" y="196"/>
                      </a:lnTo>
                      <a:lnTo>
                        <a:pt x="146" y="193"/>
                      </a:lnTo>
                      <a:lnTo>
                        <a:pt x="135" y="194"/>
                      </a:lnTo>
                      <a:lnTo>
                        <a:pt x="119" y="198"/>
                      </a:lnTo>
                      <a:lnTo>
                        <a:pt x="110" y="199"/>
                      </a:lnTo>
                      <a:lnTo>
                        <a:pt x="110" y="186"/>
                      </a:lnTo>
                      <a:lnTo>
                        <a:pt x="122" y="158"/>
                      </a:lnTo>
                      <a:lnTo>
                        <a:pt x="126" y="114"/>
                      </a:lnTo>
                      <a:lnTo>
                        <a:pt x="122" y="74"/>
                      </a:lnTo>
                      <a:lnTo>
                        <a:pt x="99" y="49"/>
                      </a:lnTo>
                      <a:lnTo>
                        <a:pt x="59" y="45"/>
                      </a:lnTo>
                      <a:lnTo>
                        <a:pt x="40" y="70"/>
                      </a:lnTo>
                      <a:lnTo>
                        <a:pt x="42" y="154"/>
                      </a:lnTo>
                      <a:lnTo>
                        <a:pt x="59" y="187"/>
                      </a:lnTo>
                      <a:lnTo>
                        <a:pt x="59" y="198"/>
                      </a:lnTo>
                      <a:lnTo>
                        <a:pt x="49" y="198"/>
                      </a:lnTo>
                      <a:lnTo>
                        <a:pt x="37" y="196"/>
                      </a:lnTo>
                      <a:lnTo>
                        <a:pt x="26" y="195"/>
                      </a:lnTo>
                      <a:lnTo>
                        <a:pt x="13" y="200"/>
                      </a:lnTo>
                      <a:lnTo>
                        <a:pt x="11" y="186"/>
                      </a:lnTo>
                      <a:lnTo>
                        <a:pt x="4" y="166"/>
                      </a:lnTo>
                      <a:lnTo>
                        <a:pt x="1" y="147"/>
                      </a:lnTo>
                      <a:lnTo>
                        <a:pt x="0" y="132"/>
                      </a:lnTo>
                      <a:lnTo>
                        <a:pt x="1" y="114"/>
                      </a:lnTo>
                      <a:lnTo>
                        <a:pt x="4" y="101"/>
                      </a:lnTo>
                      <a:lnTo>
                        <a:pt x="8" y="87"/>
                      </a:lnTo>
                      <a:lnTo>
                        <a:pt x="11" y="73"/>
                      </a:lnTo>
                      <a:lnTo>
                        <a:pt x="11" y="63"/>
                      </a:lnTo>
                      <a:lnTo>
                        <a:pt x="14" y="48"/>
                      </a:lnTo>
                      <a:lnTo>
                        <a:pt x="18" y="30"/>
                      </a:lnTo>
                      <a:lnTo>
                        <a:pt x="35" y="14"/>
                      </a:lnTo>
                      <a:lnTo>
                        <a:pt x="47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9" name="Freeform 86"/>
                <p:cNvSpPr>
                  <a:spLocks/>
                </p:cNvSpPr>
                <p:nvPr/>
              </p:nvSpPr>
              <p:spPr bwMode="auto">
                <a:xfrm>
                  <a:off x="3722" y="1516"/>
                  <a:ext cx="139" cy="319"/>
                </a:xfrm>
                <a:custGeom>
                  <a:avLst/>
                  <a:gdLst>
                    <a:gd name="T0" fmla="*/ 85 w 139"/>
                    <a:gd name="T1" fmla="*/ 3 h 319"/>
                    <a:gd name="T2" fmla="*/ 95 w 139"/>
                    <a:gd name="T3" fmla="*/ 8 h 319"/>
                    <a:gd name="T4" fmla="*/ 104 w 139"/>
                    <a:gd name="T5" fmla="*/ 15 h 319"/>
                    <a:gd name="T6" fmla="*/ 111 w 139"/>
                    <a:gd name="T7" fmla="*/ 26 h 319"/>
                    <a:gd name="T8" fmla="*/ 114 w 139"/>
                    <a:gd name="T9" fmla="*/ 38 h 319"/>
                    <a:gd name="T10" fmla="*/ 117 w 139"/>
                    <a:gd name="T11" fmla="*/ 77 h 319"/>
                    <a:gd name="T12" fmla="*/ 117 w 139"/>
                    <a:gd name="T13" fmla="*/ 93 h 319"/>
                    <a:gd name="T14" fmla="*/ 113 w 139"/>
                    <a:gd name="T15" fmla="*/ 119 h 319"/>
                    <a:gd name="T16" fmla="*/ 107 w 139"/>
                    <a:gd name="T17" fmla="*/ 133 h 319"/>
                    <a:gd name="T18" fmla="*/ 98 w 139"/>
                    <a:gd name="T19" fmla="*/ 151 h 319"/>
                    <a:gd name="T20" fmla="*/ 98 w 139"/>
                    <a:gd name="T21" fmla="*/ 199 h 319"/>
                    <a:gd name="T22" fmla="*/ 139 w 139"/>
                    <a:gd name="T23" fmla="*/ 225 h 319"/>
                    <a:gd name="T24" fmla="*/ 66 w 139"/>
                    <a:gd name="T25" fmla="*/ 319 h 319"/>
                    <a:gd name="T26" fmla="*/ 0 w 139"/>
                    <a:gd name="T27" fmla="*/ 219 h 319"/>
                    <a:gd name="T28" fmla="*/ 47 w 139"/>
                    <a:gd name="T29" fmla="*/ 189 h 319"/>
                    <a:gd name="T30" fmla="*/ 47 w 139"/>
                    <a:gd name="T31" fmla="*/ 152 h 319"/>
                    <a:gd name="T32" fmla="*/ 35 w 139"/>
                    <a:gd name="T33" fmla="*/ 133 h 319"/>
                    <a:gd name="T34" fmla="*/ 29 w 139"/>
                    <a:gd name="T35" fmla="*/ 120 h 319"/>
                    <a:gd name="T36" fmla="*/ 26 w 139"/>
                    <a:gd name="T37" fmla="*/ 104 h 319"/>
                    <a:gd name="T38" fmla="*/ 25 w 139"/>
                    <a:gd name="T39" fmla="*/ 85 h 319"/>
                    <a:gd name="T40" fmla="*/ 25 w 139"/>
                    <a:gd name="T41" fmla="*/ 72 h 319"/>
                    <a:gd name="T42" fmla="*/ 25 w 139"/>
                    <a:gd name="T43" fmla="*/ 52 h 319"/>
                    <a:gd name="T44" fmla="*/ 25 w 139"/>
                    <a:gd name="T45" fmla="*/ 39 h 319"/>
                    <a:gd name="T46" fmla="*/ 28 w 139"/>
                    <a:gd name="T47" fmla="*/ 25 h 319"/>
                    <a:gd name="T48" fmla="*/ 36 w 139"/>
                    <a:gd name="T49" fmla="*/ 13 h 319"/>
                    <a:gd name="T50" fmla="*/ 47 w 139"/>
                    <a:gd name="T51" fmla="*/ 5 h 319"/>
                    <a:gd name="T52" fmla="*/ 57 w 139"/>
                    <a:gd name="T53" fmla="*/ 1 h 319"/>
                    <a:gd name="T54" fmla="*/ 70 w 139"/>
                    <a:gd name="T55" fmla="*/ 0 h 319"/>
                    <a:gd name="T56" fmla="*/ 85 w 139"/>
                    <a:gd name="T57" fmla="*/ 3 h 3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9"/>
                    <a:gd name="T88" fmla="*/ 0 h 319"/>
                    <a:gd name="T89" fmla="*/ 139 w 139"/>
                    <a:gd name="T90" fmla="*/ 319 h 3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9" h="319">
                      <a:moveTo>
                        <a:pt x="85" y="3"/>
                      </a:moveTo>
                      <a:lnTo>
                        <a:pt x="95" y="8"/>
                      </a:lnTo>
                      <a:lnTo>
                        <a:pt x="104" y="15"/>
                      </a:lnTo>
                      <a:lnTo>
                        <a:pt x="111" y="26"/>
                      </a:lnTo>
                      <a:lnTo>
                        <a:pt x="114" y="38"/>
                      </a:lnTo>
                      <a:lnTo>
                        <a:pt x="117" y="77"/>
                      </a:lnTo>
                      <a:lnTo>
                        <a:pt x="117" y="93"/>
                      </a:lnTo>
                      <a:lnTo>
                        <a:pt x="113" y="119"/>
                      </a:lnTo>
                      <a:lnTo>
                        <a:pt x="107" y="133"/>
                      </a:lnTo>
                      <a:lnTo>
                        <a:pt x="98" y="151"/>
                      </a:lnTo>
                      <a:lnTo>
                        <a:pt x="98" y="199"/>
                      </a:lnTo>
                      <a:lnTo>
                        <a:pt x="139" y="225"/>
                      </a:lnTo>
                      <a:lnTo>
                        <a:pt x="66" y="319"/>
                      </a:lnTo>
                      <a:lnTo>
                        <a:pt x="0" y="219"/>
                      </a:lnTo>
                      <a:lnTo>
                        <a:pt x="47" y="189"/>
                      </a:lnTo>
                      <a:lnTo>
                        <a:pt x="47" y="152"/>
                      </a:lnTo>
                      <a:lnTo>
                        <a:pt x="35" y="133"/>
                      </a:lnTo>
                      <a:lnTo>
                        <a:pt x="29" y="120"/>
                      </a:lnTo>
                      <a:lnTo>
                        <a:pt x="26" y="104"/>
                      </a:lnTo>
                      <a:lnTo>
                        <a:pt x="25" y="85"/>
                      </a:lnTo>
                      <a:lnTo>
                        <a:pt x="25" y="72"/>
                      </a:lnTo>
                      <a:lnTo>
                        <a:pt x="25" y="52"/>
                      </a:lnTo>
                      <a:lnTo>
                        <a:pt x="25" y="39"/>
                      </a:lnTo>
                      <a:lnTo>
                        <a:pt x="28" y="25"/>
                      </a:lnTo>
                      <a:lnTo>
                        <a:pt x="36" y="13"/>
                      </a:lnTo>
                      <a:lnTo>
                        <a:pt x="47" y="5"/>
                      </a:lnTo>
                      <a:lnTo>
                        <a:pt x="57" y="1"/>
                      </a:lnTo>
                      <a:lnTo>
                        <a:pt x="70" y="0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89" name="Group 87"/>
              <p:cNvGrpSpPr>
                <a:grpSpLocks/>
              </p:cNvGrpSpPr>
              <p:nvPr/>
            </p:nvGrpSpPr>
            <p:grpSpPr bwMode="auto">
              <a:xfrm>
                <a:off x="3634" y="2192"/>
                <a:ext cx="262" cy="700"/>
                <a:chOff x="3634" y="2192"/>
                <a:chExt cx="262" cy="700"/>
              </a:xfrm>
            </p:grpSpPr>
            <p:grpSp>
              <p:nvGrpSpPr>
                <p:cNvPr id="473090" name="Group 88"/>
                <p:cNvGrpSpPr>
                  <a:grpSpLocks/>
                </p:cNvGrpSpPr>
                <p:nvPr/>
              </p:nvGrpSpPr>
              <p:grpSpPr bwMode="auto">
                <a:xfrm>
                  <a:off x="3634" y="2192"/>
                  <a:ext cx="262" cy="700"/>
                  <a:chOff x="3634" y="2192"/>
                  <a:chExt cx="262" cy="700"/>
                </a:xfrm>
              </p:grpSpPr>
              <p:sp>
                <p:nvSpPr>
                  <p:cNvPr id="473116" name="Freeform 89"/>
                  <p:cNvSpPr>
                    <a:spLocks/>
                  </p:cNvSpPr>
                  <p:nvPr/>
                </p:nvSpPr>
                <p:spPr bwMode="auto">
                  <a:xfrm>
                    <a:off x="3708" y="2343"/>
                    <a:ext cx="188" cy="549"/>
                  </a:xfrm>
                  <a:custGeom>
                    <a:avLst/>
                    <a:gdLst>
                      <a:gd name="T0" fmla="*/ 154 w 188"/>
                      <a:gd name="T1" fmla="*/ 12 h 549"/>
                      <a:gd name="T2" fmla="*/ 152 w 188"/>
                      <a:gd name="T3" fmla="*/ 170 h 549"/>
                      <a:gd name="T4" fmla="*/ 153 w 188"/>
                      <a:gd name="T5" fmla="*/ 304 h 549"/>
                      <a:gd name="T6" fmla="*/ 145 w 188"/>
                      <a:gd name="T7" fmla="*/ 433 h 549"/>
                      <a:gd name="T8" fmla="*/ 166 w 188"/>
                      <a:gd name="T9" fmla="*/ 488 h 549"/>
                      <a:gd name="T10" fmla="*/ 183 w 188"/>
                      <a:gd name="T11" fmla="*/ 525 h 549"/>
                      <a:gd name="T12" fmla="*/ 188 w 188"/>
                      <a:gd name="T13" fmla="*/ 536 h 549"/>
                      <a:gd name="T14" fmla="*/ 180 w 188"/>
                      <a:gd name="T15" fmla="*/ 549 h 549"/>
                      <a:gd name="T16" fmla="*/ 147 w 188"/>
                      <a:gd name="T17" fmla="*/ 547 h 549"/>
                      <a:gd name="T18" fmla="*/ 116 w 188"/>
                      <a:gd name="T19" fmla="*/ 475 h 549"/>
                      <a:gd name="T20" fmla="*/ 114 w 188"/>
                      <a:gd name="T21" fmla="*/ 429 h 549"/>
                      <a:gd name="T22" fmla="*/ 92 w 188"/>
                      <a:gd name="T23" fmla="*/ 277 h 549"/>
                      <a:gd name="T24" fmla="*/ 89 w 188"/>
                      <a:gd name="T25" fmla="*/ 242 h 549"/>
                      <a:gd name="T26" fmla="*/ 90 w 188"/>
                      <a:gd name="T27" fmla="*/ 313 h 549"/>
                      <a:gd name="T28" fmla="*/ 80 w 188"/>
                      <a:gd name="T29" fmla="*/ 414 h 549"/>
                      <a:gd name="T30" fmla="*/ 83 w 188"/>
                      <a:gd name="T31" fmla="*/ 461 h 549"/>
                      <a:gd name="T32" fmla="*/ 68 w 188"/>
                      <a:gd name="T33" fmla="*/ 507 h 549"/>
                      <a:gd name="T34" fmla="*/ 48 w 188"/>
                      <a:gd name="T35" fmla="*/ 541 h 549"/>
                      <a:gd name="T36" fmla="*/ 18 w 188"/>
                      <a:gd name="T37" fmla="*/ 543 h 549"/>
                      <a:gd name="T38" fmla="*/ 9 w 188"/>
                      <a:gd name="T39" fmla="*/ 531 h 549"/>
                      <a:gd name="T40" fmla="*/ 41 w 188"/>
                      <a:gd name="T41" fmla="*/ 459 h 549"/>
                      <a:gd name="T42" fmla="*/ 44 w 188"/>
                      <a:gd name="T43" fmla="*/ 425 h 549"/>
                      <a:gd name="T44" fmla="*/ 38 w 188"/>
                      <a:gd name="T45" fmla="*/ 352 h 549"/>
                      <a:gd name="T46" fmla="*/ 26 w 188"/>
                      <a:gd name="T47" fmla="*/ 232 h 549"/>
                      <a:gd name="T48" fmla="*/ 0 w 188"/>
                      <a:gd name="T49" fmla="*/ 0 h 549"/>
                      <a:gd name="T50" fmla="*/ 154 w 188"/>
                      <a:gd name="T51" fmla="*/ 12 h 5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8"/>
                      <a:gd name="T79" fmla="*/ 0 h 549"/>
                      <a:gd name="T80" fmla="*/ 188 w 188"/>
                      <a:gd name="T81" fmla="*/ 549 h 5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8" h="549">
                        <a:moveTo>
                          <a:pt x="154" y="12"/>
                        </a:moveTo>
                        <a:lnTo>
                          <a:pt x="152" y="170"/>
                        </a:lnTo>
                        <a:lnTo>
                          <a:pt x="153" y="304"/>
                        </a:lnTo>
                        <a:lnTo>
                          <a:pt x="145" y="433"/>
                        </a:lnTo>
                        <a:lnTo>
                          <a:pt x="166" y="488"/>
                        </a:lnTo>
                        <a:lnTo>
                          <a:pt x="183" y="525"/>
                        </a:lnTo>
                        <a:lnTo>
                          <a:pt x="188" y="536"/>
                        </a:lnTo>
                        <a:lnTo>
                          <a:pt x="180" y="549"/>
                        </a:lnTo>
                        <a:lnTo>
                          <a:pt x="147" y="547"/>
                        </a:lnTo>
                        <a:lnTo>
                          <a:pt x="116" y="475"/>
                        </a:lnTo>
                        <a:lnTo>
                          <a:pt x="114" y="429"/>
                        </a:lnTo>
                        <a:lnTo>
                          <a:pt x="92" y="277"/>
                        </a:lnTo>
                        <a:lnTo>
                          <a:pt x="89" y="242"/>
                        </a:lnTo>
                        <a:lnTo>
                          <a:pt x="90" y="313"/>
                        </a:lnTo>
                        <a:lnTo>
                          <a:pt x="80" y="414"/>
                        </a:lnTo>
                        <a:lnTo>
                          <a:pt x="83" y="461"/>
                        </a:lnTo>
                        <a:lnTo>
                          <a:pt x="68" y="507"/>
                        </a:lnTo>
                        <a:lnTo>
                          <a:pt x="48" y="541"/>
                        </a:lnTo>
                        <a:lnTo>
                          <a:pt x="18" y="543"/>
                        </a:lnTo>
                        <a:lnTo>
                          <a:pt x="9" y="531"/>
                        </a:lnTo>
                        <a:lnTo>
                          <a:pt x="41" y="459"/>
                        </a:lnTo>
                        <a:lnTo>
                          <a:pt x="44" y="425"/>
                        </a:lnTo>
                        <a:lnTo>
                          <a:pt x="38" y="352"/>
                        </a:lnTo>
                        <a:lnTo>
                          <a:pt x="26" y="232"/>
                        </a:lnTo>
                        <a:lnTo>
                          <a:pt x="0" y="0"/>
                        </a:lnTo>
                        <a:lnTo>
                          <a:pt x="154" y="12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17" name="Freeform 90"/>
                  <p:cNvSpPr>
                    <a:spLocks/>
                  </p:cNvSpPr>
                  <p:nvPr/>
                </p:nvSpPr>
                <p:spPr bwMode="auto">
                  <a:xfrm>
                    <a:off x="3634" y="2192"/>
                    <a:ext cx="44" cy="69"/>
                  </a:xfrm>
                  <a:custGeom>
                    <a:avLst/>
                    <a:gdLst>
                      <a:gd name="T0" fmla="*/ 0 w 44"/>
                      <a:gd name="T1" fmla="*/ 0 h 69"/>
                      <a:gd name="T2" fmla="*/ 0 w 44"/>
                      <a:gd name="T3" fmla="*/ 36 h 69"/>
                      <a:gd name="T4" fmla="*/ 44 w 44"/>
                      <a:gd name="T5" fmla="*/ 69 h 69"/>
                      <a:gd name="T6" fmla="*/ 24 w 44"/>
                      <a:gd name="T7" fmla="*/ 5 h 69"/>
                      <a:gd name="T8" fmla="*/ 0 w 44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69"/>
                      <a:gd name="T17" fmla="*/ 44 w 44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69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44" y="69"/>
                        </a:lnTo>
                        <a:lnTo>
                          <a:pt x="2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15" name="Freeform 91"/>
                <p:cNvSpPr>
                  <a:spLocks/>
                </p:cNvSpPr>
                <p:nvPr/>
              </p:nvSpPr>
              <p:spPr bwMode="auto">
                <a:xfrm>
                  <a:off x="3784" y="2348"/>
                  <a:ext cx="16" cy="244"/>
                </a:xfrm>
                <a:custGeom>
                  <a:avLst/>
                  <a:gdLst>
                    <a:gd name="T0" fmla="*/ 0 w 16"/>
                    <a:gd name="T1" fmla="*/ 0 h 244"/>
                    <a:gd name="T2" fmla="*/ 0 w 16"/>
                    <a:gd name="T3" fmla="*/ 81 h 244"/>
                    <a:gd name="T4" fmla="*/ 3 w 16"/>
                    <a:gd name="T5" fmla="*/ 129 h 244"/>
                    <a:gd name="T6" fmla="*/ 7 w 16"/>
                    <a:gd name="T7" fmla="*/ 181 h 244"/>
                    <a:gd name="T8" fmla="*/ 16 w 16"/>
                    <a:gd name="T9" fmla="*/ 232 h 244"/>
                    <a:gd name="T10" fmla="*/ 14 w 16"/>
                    <a:gd name="T11" fmla="*/ 244 h 244"/>
                    <a:gd name="T12" fmla="*/ 0 w 16"/>
                    <a:gd name="T13" fmla="*/ 0 h 2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44"/>
                    <a:gd name="T23" fmla="*/ 16 w 16"/>
                    <a:gd name="T24" fmla="*/ 244 h 2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44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" y="129"/>
                      </a:lnTo>
                      <a:lnTo>
                        <a:pt x="7" y="181"/>
                      </a:lnTo>
                      <a:lnTo>
                        <a:pt x="16" y="232"/>
                      </a:lnTo>
                      <a:lnTo>
                        <a:pt x="14" y="2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12700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1" name="Group 92"/>
              <p:cNvGrpSpPr>
                <a:grpSpLocks/>
              </p:cNvGrpSpPr>
              <p:nvPr/>
            </p:nvGrpSpPr>
            <p:grpSpPr bwMode="auto">
              <a:xfrm>
                <a:off x="3706" y="2803"/>
                <a:ext cx="200" cy="154"/>
                <a:chOff x="3706" y="2803"/>
                <a:chExt cx="200" cy="154"/>
              </a:xfrm>
            </p:grpSpPr>
            <p:sp>
              <p:nvSpPr>
                <p:cNvPr id="473112" name="Freeform 93"/>
                <p:cNvSpPr>
                  <a:spLocks/>
                </p:cNvSpPr>
                <p:nvPr/>
              </p:nvSpPr>
              <p:spPr bwMode="auto">
                <a:xfrm>
                  <a:off x="3706" y="2803"/>
                  <a:ext cx="90" cy="145"/>
                </a:xfrm>
                <a:custGeom>
                  <a:avLst/>
                  <a:gdLst>
                    <a:gd name="T0" fmla="*/ 84 w 90"/>
                    <a:gd name="T1" fmla="*/ 0 h 145"/>
                    <a:gd name="T2" fmla="*/ 90 w 90"/>
                    <a:gd name="T3" fmla="*/ 21 h 145"/>
                    <a:gd name="T4" fmla="*/ 90 w 90"/>
                    <a:gd name="T5" fmla="*/ 64 h 145"/>
                    <a:gd name="T6" fmla="*/ 81 w 90"/>
                    <a:gd name="T7" fmla="*/ 48 h 145"/>
                    <a:gd name="T8" fmla="*/ 71 w 90"/>
                    <a:gd name="T9" fmla="*/ 69 h 145"/>
                    <a:gd name="T10" fmla="*/ 68 w 90"/>
                    <a:gd name="T11" fmla="*/ 99 h 145"/>
                    <a:gd name="T12" fmla="*/ 54 w 90"/>
                    <a:gd name="T13" fmla="*/ 126 h 145"/>
                    <a:gd name="T14" fmla="*/ 32 w 90"/>
                    <a:gd name="T15" fmla="*/ 141 h 145"/>
                    <a:gd name="T16" fmla="*/ 15 w 90"/>
                    <a:gd name="T17" fmla="*/ 145 h 145"/>
                    <a:gd name="T18" fmla="*/ 0 w 90"/>
                    <a:gd name="T19" fmla="*/ 142 h 145"/>
                    <a:gd name="T20" fmla="*/ 0 w 90"/>
                    <a:gd name="T21" fmla="*/ 113 h 145"/>
                    <a:gd name="T22" fmla="*/ 12 w 90"/>
                    <a:gd name="T23" fmla="*/ 70 h 145"/>
                    <a:gd name="T24" fmla="*/ 19 w 90"/>
                    <a:gd name="T25" fmla="*/ 81 h 145"/>
                    <a:gd name="T26" fmla="*/ 32 w 90"/>
                    <a:gd name="T27" fmla="*/ 81 h 145"/>
                    <a:gd name="T28" fmla="*/ 50 w 90"/>
                    <a:gd name="T29" fmla="*/ 79 h 145"/>
                    <a:gd name="T30" fmla="*/ 62 w 90"/>
                    <a:gd name="T31" fmla="*/ 60 h 145"/>
                    <a:gd name="T32" fmla="*/ 73 w 90"/>
                    <a:gd name="T33" fmla="*/ 37 h 145"/>
                    <a:gd name="T34" fmla="*/ 84 w 90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45"/>
                    <a:gd name="T56" fmla="*/ 90 w 90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45">
                      <a:moveTo>
                        <a:pt x="84" y="0"/>
                      </a:moveTo>
                      <a:lnTo>
                        <a:pt x="90" y="21"/>
                      </a:lnTo>
                      <a:lnTo>
                        <a:pt x="90" y="64"/>
                      </a:lnTo>
                      <a:lnTo>
                        <a:pt x="81" y="48"/>
                      </a:lnTo>
                      <a:lnTo>
                        <a:pt x="71" y="69"/>
                      </a:lnTo>
                      <a:lnTo>
                        <a:pt x="68" y="99"/>
                      </a:lnTo>
                      <a:lnTo>
                        <a:pt x="54" y="126"/>
                      </a:lnTo>
                      <a:lnTo>
                        <a:pt x="32" y="141"/>
                      </a:lnTo>
                      <a:lnTo>
                        <a:pt x="15" y="145"/>
                      </a:lnTo>
                      <a:lnTo>
                        <a:pt x="0" y="142"/>
                      </a:lnTo>
                      <a:lnTo>
                        <a:pt x="0" y="113"/>
                      </a:lnTo>
                      <a:lnTo>
                        <a:pt x="12" y="70"/>
                      </a:lnTo>
                      <a:lnTo>
                        <a:pt x="19" y="81"/>
                      </a:lnTo>
                      <a:lnTo>
                        <a:pt x="32" y="81"/>
                      </a:lnTo>
                      <a:lnTo>
                        <a:pt x="50" y="79"/>
                      </a:lnTo>
                      <a:lnTo>
                        <a:pt x="62" y="60"/>
                      </a:lnTo>
                      <a:lnTo>
                        <a:pt x="73" y="3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3" name="Freeform 94"/>
                <p:cNvSpPr>
                  <a:spLocks/>
                </p:cNvSpPr>
                <p:nvPr/>
              </p:nvSpPr>
              <p:spPr bwMode="auto">
                <a:xfrm>
                  <a:off x="3822" y="2806"/>
                  <a:ext cx="84" cy="151"/>
                </a:xfrm>
                <a:custGeom>
                  <a:avLst/>
                  <a:gdLst>
                    <a:gd name="T0" fmla="*/ 1 w 84"/>
                    <a:gd name="T1" fmla="*/ 0 h 151"/>
                    <a:gd name="T2" fmla="*/ 0 w 84"/>
                    <a:gd name="T3" fmla="*/ 59 h 151"/>
                    <a:gd name="T4" fmla="*/ 5 w 84"/>
                    <a:gd name="T5" fmla="*/ 44 h 151"/>
                    <a:gd name="T6" fmla="*/ 13 w 84"/>
                    <a:gd name="T7" fmla="*/ 63 h 151"/>
                    <a:gd name="T8" fmla="*/ 19 w 84"/>
                    <a:gd name="T9" fmla="*/ 92 h 151"/>
                    <a:gd name="T10" fmla="*/ 26 w 84"/>
                    <a:gd name="T11" fmla="*/ 116 h 151"/>
                    <a:gd name="T12" fmla="*/ 43 w 84"/>
                    <a:gd name="T13" fmla="*/ 135 h 151"/>
                    <a:gd name="T14" fmla="*/ 58 w 84"/>
                    <a:gd name="T15" fmla="*/ 146 h 151"/>
                    <a:gd name="T16" fmla="*/ 73 w 84"/>
                    <a:gd name="T17" fmla="*/ 151 h 151"/>
                    <a:gd name="T18" fmla="*/ 78 w 84"/>
                    <a:gd name="T19" fmla="*/ 143 h 151"/>
                    <a:gd name="T20" fmla="*/ 83 w 84"/>
                    <a:gd name="T21" fmla="*/ 129 h 151"/>
                    <a:gd name="T22" fmla="*/ 84 w 84"/>
                    <a:gd name="T23" fmla="*/ 114 h 151"/>
                    <a:gd name="T24" fmla="*/ 82 w 84"/>
                    <a:gd name="T25" fmla="*/ 99 h 151"/>
                    <a:gd name="T26" fmla="*/ 75 w 84"/>
                    <a:gd name="T27" fmla="*/ 73 h 151"/>
                    <a:gd name="T28" fmla="*/ 63 w 84"/>
                    <a:gd name="T29" fmla="*/ 82 h 151"/>
                    <a:gd name="T30" fmla="*/ 45 w 84"/>
                    <a:gd name="T31" fmla="*/ 82 h 151"/>
                    <a:gd name="T32" fmla="*/ 33 w 84"/>
                    <a:gd name="T33" fmla="*/ 81 h 151"/>
                    <a:gd name="T34" fmla="*/ 10 w 84"/>
                    <a:gd name="T35" fmla="*/ 30 h 151"/>
                    <a:gd name="T36" fmla="*/ 1 w 84"/>
                    <a:gd name="T37" fmla="*/ 0 h 1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4"/>
                    <a:gd name="T58" fmla="*/ 0 h 151"/>
                    <a:gd name="T59" fmla="*/ 84 w 84"/>
                    <a:gd name="T60" fmla="*/ 151 h 1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4" h="151">
                      <a:moveTo>
                        <a:pt x="1" y="0"/>
                      </a:moveTo>
                      <a:lnTo>
                        <a:pt x="0" y="59"/>
                      </a:lnTo>
                      <a:lnTo>
                        <a:pt x="5" y="44"/>
                      </a:lnTo>
                      <a:lnTo>
                        <a:pt x="13" y="63"/>
                      </a:lnTo>
                      <a:lnTo>
                        <a:pt x="19" y="92"/>
                      </a:lnTo>
                      <a:lnTo>
                        <a:pt x="26" y="116"/>
                      </a:lnTo>
                      <a:lnTo>
                        <a:pt x="43" y="135"/>
                      </a:lnTo>
                      <a:lnTo>
                        <a:pt x="58" y="146"/>
                      </a:lnTo>
                      <a:lnTo>
                        <a:pt x="73" y="151"/>
                      </a:lnTo>
                      <a:lnTo>
                        <a:pt x="78" y="143"/>
                      </a:lnTo>
                      <a:lnTo>
                        <a:pt x="83" y="129"/>
                      </a:lnTo>
                      <a:lnTo>
                        <a:pt x="84" y="114"/>
                      </a:lnTo>
                      <a:lnTo>
                        <a:pt x="82" y="99"/>
                      </a:lnTo>
                      <a:lnTo>
                        <a:pt x="75" y="73"/>
                      </a:lnTo>
                      <a:lnTo>
                        <a:pt x="63" y="82"/>
                      </a:lnTo>
                      <a:lnTo>
                        <a:pt x="45" y="82"/>
                      </a:lnTo>
                      <a:lnTo>
                        <a:pt x="33" y="81"/>
                      </a:lnTo>
                      <a:lnTo>
                        <a:pt x="10" y="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02" name="Freeform 95"/>
              <p:cNvSpPr>
                <a:spLocks/>
              </p:cNvSpPr>
              <p:nvPr/>
            </p:nvSpPr>
            <p:spPr bwMode="auto">
              <a:xfrm>
                <a:off x="3628" y="1724"/>
                <a:ext cx="318" cy="1073"/>
              </a:xfrm>
              <a:custGeom>
                <a:avLst/>
                <a:gdLst>
                  <a:gd name="T0" fmla="*/ 229 w 318"/>
                  <a:gd name="T1" fmla="*/ 11 h 1073"/>
                  <a:gd name="T2" fmla="*/ 291 w 318"/>
                  <a:gd name="T3" fmla="*/ 47 h 1073"/>
                  <a:gd name="T4" fmla="*/ 307 w 318"/>
                  <a:gd name="T5" fmla="*/ 76 h 1073"/>
                  <a:gd name="T6" fmla="*/ 318 w 318"/>
                  <a:gd name="T7" fmla="*/ 322 h 1073"/>
                  <a:gd name="T8" fmla="*/ 313 w 318"/>
                  <a:gd name="T9" fmla="*/ 381 h 1073"/>
                  <a:gd name="T10" fmla="*/ 276 w 318"/>
                  <a:gd name="T11" fmla="*/ 376 h 1073"/>
                  <a:gd name="T12" fmla="*/ 278 w 318"/>
                  <a:gd name="T13" fmla="*/ 522 h 1073"/>
                  <a:gd name="T14" fmla="*/ 260 w 318"/>
                  <a:gd name="T15" fmla="*/ 522 h 1073"/>
                  <a:gd name="T16" fmla="*/ 238 w 318"/>
                  <a:gd name="T17" fmla="*/ 825 h 1073"/>
                  <a:gd name="T18" fmla="*/ 236 w 318"/>
                  <a:gd name="T19" fmla="*/ 986 h 1073"/>
                  <a:gd name="T20" fmla="*/ 233 w 318"/>
                  <a:gd name="T21" fmla="*/ 1059 h 1073"/>
                  <a:gd name="T22" fmla="*/ 217 w 318"/>
                  <a:gd name="T23" fmla="*/ 1073 h 1073"/>
                  <a:gd name="T24" fmla="*/ 189 w 318"/>
                  <a:gd name="T25" fmla="*/ 1061 h 1073"/>
                  <a:gd name="T26" fmla="*/ 174 w 318"/>
                  <a:gd name="T27" fmla="*/ 937 h 1073"/>
                  <a:gd name="T28" fmla="*/ 163 w 318"/>
                  <a:gd name="T29" fmla="*/ 1066 h 1073"/>
                  <a:gd name="T30" fmla="*/ 140 w 318"/>
                  <a:gd name="T31" fmla="*/ 1072 h 1073"/>
                  <a:gd name="T32" fmla="*/ 119 w 318"/>
                  <a:gd name="T33" fmla="*/ 1063 h 1073"/>
                  <a:gd name="T34" fmla="*/ 96 w 318"/>
                  <a:gd name="T35" fmla="*/ 818 h 1073"/>
                  <a:gd name="T36" fmla="*/ 68 w 318"/>
                  <a:gd name="T37" fmla="*/ 640 h 1073"/>
                  <a:gd name="T38" fmla="*/ 25 w 318"/>
                  <a:gd name="T39" fmla="*/ 475 h 1073"/>
                  <a:gd name="T40" fmla="*/ 0 w 318"/>
                  <a:gd name="T41" fmla="*/ 472 h 1073"/>
                  <a:gd name="T42" fmla="*/ 23 w 318"/>
                  <a:gd name="T43" fmla="*/ 244 h 1073"/>
                  <a:gd name="T44" fmla="*/ 24 w 318"/>
                  <a:gd name="T45" fmla="*/ 65 h 1073"/>
                  <a:gd name="T46" fmla="*/ 38 w 318"/>
                  <a:gd name="T47" fmla="*/ 45 h 1073"/>
                  <a:gd name="T48" fmla="*/ 104 w 318"/>
                  <a:gd name="T49" fmla="*/ 0 h 1073"/>
                  <a:gd name="T50" fmla="*/ 160 w 318"/>
                  <a:gd name="T51" fmla="*/ 97 h 1073"/>
                  <a:gd name="T52" fmla="*/ 229 w 318"/>
                  <a:gd name="T53" fmla="*/ 11 h 1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8"/>
                  <a:gd name="T82" fmla="*/ 0 h 1073"/>
                  <a:gd name="T83" fmla="*/ 318 w 318"/>
                  <a:gd name="T84" fmla="*/ 1073 h 1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8" h="1073">
                    <a:moveTo>
                      <a:pt x="229" y="11"/>
                    </a:moveTo>
                    <a:lnTo>
                      <a:pt x="291" y="47"/>
                    </a:lnTo>
                    <a:lnTo>
                      <a:pt x="307" y="76"/>
                    </a:lnTo>
                    <a:lnTo>
                      <a:pt x="318" y="322"/>
                    </a:lnTo>
                    <a:lnTo>
                      <a:pt x="313" y="381"/>
                    </a:lnTo>
                    <a:lnTo>
                      <a:pt x="276" y="376"/>
                    </a:lnTo>
                    <a:lnTo>
                      <a:pt x="278" y="522"/>
                    </a:lnTo>
                    <a:lnTo>
                      <a:pt x="260" y="522"/>
                    </a:lnTo>
                    <a:lnTo>
                      <a:pt x="238" y="825"/>
                    </a:lnTo>
                    <a:lnTo>
                      <a:pt x="236" y="986"/>
                    </a:lnTo>
                    <a:lnTo>
                      <a:pt x="233" y="1059"/>
                    </a:lnTo>
                    <a:lnTo>
                      <a:pt x="217" y="1073"/>
                    </a:lnTo>
                    <a:lnTo>
                      <a:pt x="189" y="1061"/>
                    </a:lnTo>
                    <a:lnTo>
                      <a:pt x="174" y="937"/>
                    </a:lnTo>
                    <a:lnTo>
                      <a:pt x="163" y="1066"/>
                    </a:lnTo>
                    <a:lnTo>
                      <a:pt x="140" y="1072"/>
                    </a:lnTo>
                    <a:lnTo>
                      <a:pt x="119" y="1063"/>
                    </a:lnTo>
                    <a:lnTo>
                      <a:pt x="96" y="818"/>
                    </a:lnTo>
                    <a:lnTo>
                      <a:pt x="68" y="640"/>
                    </a:lnTo>
                    <a:lnTo>
                      <a:pt x="25" y="475"/>
                    </a:lnTo>
                    <a:lnTo>
                      <a:pt x="0" y="472"/>
                    </a:lnTo>
                    <a:lnTo>
                      <a:pt x="23" y="244"/>
                    </a:lnTo>
                    <a:lnTo>
                      <a:pt x="24" y="65"/>
                    </a:lnTo>
                    <a:lnTo>
                      <a:pt x="38" y="45"/>
                    </a:lnTo>
                    <a:lnTo>
                      <a:pt x="104" y="0"/>
                    </a:lnTo>
                    <a:lnTo>
                      <a:pt x="160" y="97"/>
                    </a:lnTo>
                    <a:lnTo>
                      <a:pt x="229" y="11"/>
                    </a:lnTo>
                    <a:close/>
                  </a:path>
                </a:pathLst>
              </a:custGeom>
              <a:blipFill dpi="0" rotWithShape="0">
                <a:blip r:embed="rId1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73092" name="Group 96"/>
              <p:cNvGrpSpPr>
                <a:grpSpLocks/>
              </p:cNvGrpSpPr>
              <p:nvPr/>
            </p:nvGrpSpPr>
            <p:grpSpPr bwMode="auto">
              <a:xfrm>
                <a:off x="3708" y="1836"/>
                <a:ext cx="197" cy="265"/>
                <a:chOff x="3708" y="1836"/>
                <a:chExt cx="197" cy="265"/>
              </a:xfrm>
            </p:grpSpPr>
            <p:sp>
              <p:nvSpPr>
                <p:cNvPr id="473109" name="Freeform 97"/>
                <p:cNvSpPr>
                  <a:spLocks/>
                </p:cNvSpPr>
                <p:nvPr/>
              </p:nvSpPr>
              <p:spPr bwMode="auto">
                <a:xfrm>
                  <a:off x="3721" y="1836"/>
                  <a:ext cx="169" cy="200"/>
                </a:xfrm>
                <a:custGeom>
                  <a:avLst/>
                  <a:gdLst>
                    <a:gd name="T0" fmla="*/ 169 w 169"/>
                    <a:gd name="T1" fmla="*/ 71 h 200"/>
                    <a:gd name="T2" fmla="*/ 60 w 169"/>
                    <a:gd name="T3" fmla="*/ 0 h 200"/>
                    <a:gd name="T4" fmla="*/ 0 w 169"/>
                    <a:gd name="T5" fmla="*/ 135 h 200"/>
                    <a:gd name="T6" fmla="*/ 108 w 169"/>
                    <a:gd name="T7" fmla="*/ 200 h 200"/>
                    <a:gd name="T8" fmla="*/ 169 w 169"/>
                    <a:gd name="T9" fmla="*/ 7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00"/>
                    <a:gd name="T17" fmla="*/ 169 w 169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00">
                      <a:moveTo>
                        <a:pt x="169" y="71"/>
                      </a:moveTo>
                      <a:lnTo>
                        <a:pt x="60" y="0"/>
                      </a:lnTo>
                      <a:lnTo>
                        <a:pt x="0" y="135"/>
                      </a:lnTo>
                      <a:lnTo>
                        <a:pt x="108" y="200"/>
                      </a:lnTo>
                      <a:lnTo>
                        <a:pt x="169" y="71"/>
                      </a:lnTo>
                      <a:close/>
                    </a:path>
                  </a:pathLst>
                </a:custGeom>
                <a:blipFill dpi="0" rotWithShape="0">
                  <a:blip r:embed="rId18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0" name="Freeform 98"/>
                <p:cNvSpPr>
                  <a:spLocks/>
                </p:cNvSpPr>
                <p:nvPr/>
              </p:nvSpPr>
              <p:spPr bwMode="auto">
                <a:xfrm>
                  <a:off x="3708" y="1920"/>
                  <a:ext cx="73" cy="107"/>
                </a:xfrm>
                <a:custGeom>
                  <a:avLst/>
                  <a:gdLst>
                    <a:gd name="T0" fmla="*/ 73 w 73"/>
                    <a:gd name="T1" fmla="*/ 66 h 107"/>
                    <a:gd name="T2" fmla="*/ 55 w 73"/>
                    <a:gd name="T3" fmla="*/ 50 h 107"/>
                    <a:gd name="T4" fmla="*/ 45 w 73"/>
                    <a:gd name="T5" fmla="*/ 18 h 107"/>
                    <a:gd name="T6" fmla="*/ 31 w 73"/>
                    <a:gd name="T7" fmla="*/ 8 h 107"/>
                    <a:gd name="T8" fmla="*/ 24 w 73"/>
                    <a:gd name="T9" fmla="*/ 0 h 107"/>
                    <a:gd name="T10" fmla="*/ 19 w 73"/>
                    <a:gd name="T11" fmla="*/ 3 h 107"/>
                    <a:gd name="T12" fmla="*/ 18 w 73"/>
                    <a:gd name="T13" fmla="*/ 11 h 107"/>
                    <a:gd name="T14" fmla="*/ 4 w 73"/>
                    <a:gd name="T15" fmla="*/ 26 h 107"/>
                    <a:gd name="T16" fmla="*/ 0 w 73"/>
                    <a:gd name="T17" fmla="*/ 53 h 107"/>
                    <a:gd name="T18" fmla="*/ 4 w 73"/>
                    <a:gd name="T19" fmla="*/ 72 h 107"/>
                    <a:gd name="T20" fmla="*/ 25 w 73"/>
                    <a:gd name="T21" fmla="*/ 93 h 107"/>
                    <a:gd name="T22" fmla="*/ 66 w 73"/>
                    <a:gd name="T23" fmla="*/ 107 h 107"/>
                    <a:gd name="T24" fmla="*/ 73 w 73"/>
                    <a:gd name="T25" fmla="*/ 6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107"/>
                    <a:gd name="T41" fmla="*/ 73 w 73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107">
                      <a:moveTo>
                        <a:pt x="73" y="66"/>
                      </a:moveTo>
                      <a:lnTo>
                        <a:pt x="55" y="50"/>
                      </a:lnTo>
                      <a:lnTo>
                        <a:pt x="45" y="18"/>
                      </a:lnTo>
                      <a:lnTo>
                        <a:pt x="31" y="8"/>
                      </a:lnTo>
                      <a:lnTo>
                        <a:pt x="24" y="0"/>
                      </a:lnTo>
                      <a:lnTo>
                        <a:pt x="19" y="3"/>
                      </a:lnTo>
                      <a:lnTo>
                        <a:pt x="18" y="11"/>
                      </a:lnTo>
                      <a:lnTo>
                        <a:pt x="4" y="26"/>
                      </a:lnTo>
                      <a:lnTo>
                        <a:pt x="0" y="53"/>
                      </a:lnTo>
                      <a:lnTo>
                        <a:pt x="4" y="72"/>
                      </a:lnTo>
                      <a:lnTo>
                        <a:pt x="25" y="93"/>
                      </a:lnTo>
                      <a:lnTo>
                        <a:pt x="66" y="107"/>
                      </a:lnTo>
                      <a:lnTo>
                        <a:pt x="73" y="66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1" name="Freeform 99"/>
                <p:cNvSpPr>
                  <a:spLocks/>
                </p:cNvSpPr>
                <p:nvPr/>
              </p:nvSpPr>
              <p:spPr bwMode="auto">
                <a:xfrm>
                  <a:off x="3768" y="1982"/>
                  <a:ext cx="137" cy="119"/>
                </a:xfrm>
                <a:custGeom>
                  <a:avLst/>
                  <a:gdLst>
                    <a:gd name="T0" fmla="*/ 137 w 137"/>
                    <a:gd name="T1" fmla="*/ 119 h 119"/>
                    <a:gd name="T2" fmla="*/ 82 w 137"/>
                    <a:gd name="T3" fmla="*/ 98 h 119"/>
                    <a:gd name="T4" fmla="*/ 39 w 137"/>
                    <a:gd name="T5" fmla="*/ 74 h 119"/>
                    <a:gd name="T6" fmla="*/ 0 w 137"/>
                    <a:gd name="T7" fmla="*/ 51 h 119"/>
                    <a:gd name="T8" fmla="*/ 15 w 137"/>
                    <a:gd name="T9" fmla="*/ 0 h 119"/>
                    <a:gd name="T10" fmla="*/ 88 w 137"/>
                    <a:gd name="T11" fmla="*/ 33 h 119"/>
                    <a:gd name="T12" fmla="*/ 131 w 137"/>
                    <a:gd name="T13" fmla="*/ 48 h 119"/>
                    <a:gd name="T14" fmla="*/ 133 w 137"/>
                    <a:gd name="T15" fmla="*/ 40 h 119"/>
                    <a:gd name="T16" fmla="*/ 137 w 137"/>
                    <a:gd name="T17" fmla="*/ 119 h 1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9"/>
                    <a:gd name="T29" fmla="*/ 137 w 137"/>
                    <a:gd name="T30" fmla="*/ 119 h 1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9">
                      <a:moveTo>
                        <a:pt x="137" y="119"/>
                      </a:moveTo>
                      <a:lnTo>
                        <a:pt x="82" y="98"/>
                      </a:lnTo>
                      <a:lnTo>
                        <a:pt x="39" y="74"/>
                      </a:lnTo>
                      <a:lnTo>
                        <a:pt x="0" y="51"/>
                      </a:lnTo>
                      <a:lnTo>
                        <a:pt x="15" y="0"/>
                      </a:lnTo>
                      <a:lnTo>
                        <a:pt x="88" y="33"/>
                      </a:lnTo>
                      <a:lnTo>
                        <a:pt x="131" y="48"/>
                      </a:lnTo>
                      <a:lnTo>
                        <a:pt x="133" y="40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blipFill dpi="0" rotWithShape="0">
                  <a:blip r:embed="rId1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3" name="Group 100"/>
              <p:cNvGrpSpPr>
                <a:grpSpLocks/>
              </p:cNvGrpSpPr>
              <p:nvPr/>
            </p:nvGrpSpPr>
            <p:grpSpPr bwMode="auto">
              <a:xfrm>
                <a:off x="3759" y="2021"/>
                <a:ext cx="140" cy="648"/>
                <a:chOff x="3759" y="2021"/>
                <a:chExt cx="140" cy="648"/>
              </a:xfrm>
            </p:grpSpPr>
            <p:grpSp>
              <p:nvGrpSpPr>
                <p:cNvPr id="473094" name="Group 101"/>
                <p:cNvGrpSpPr>
                  <a:grpSpLocks/>
                </p:cNvGrpSpPr>
                <p:nvPr/>
              </p:nvGrpSpPr>
              <p:grpSpPr bwMode="auto">
                <a:xfrm>
                  <a:off x="3759" y="2021"/>
                  <a:ext cx="140" cy="225"/>
                  <a:chOff x="3759" y="2021"/>
                  <a:chExt cx="140" cy="225"/>
                </a:xfrm>
              </p:grpSpPr>
              <p:sp>
                <p:nvSpPr>
                  <p:cNvPr id="473107" name="Freeform 102"/>
                  <p:cNvSpPr>
                    <a:spLocks/>
                  </p:cNvSpPr>
                  <p:nvPr/>
                </p:nvSpPr>
                <p:spPr bwMode="auto">
                  <a:xfrm>
                    <a:off x="3759" y="2021"/>
                    <a:ext cx="122" cy="225"/>
                  </a:xfrm>
                  <a:custGeom>
                    <a:avLst/>
                    <a:gdLst>
                      <a:gd name="T0" fmla="*/ 122 w 122"/>
                      <a:gd name="T1" fmla="*/ 225 h 225"/>
                      <a:gd name="T2" fmla="*/ 3 w 122"/>
                      <a:gd name="T3" fmla="*/ 213 h 225"/>
                      <a:gd name="T4" fmla="*/ 0 w 122"/>
                      <a:gd name="T5" fmla="*/ 0 h 225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225"/>
                      <a:gd name="T11" fmla="*/ 122 w 122"/>
                      <a:gd name="T12" fmla="*/ 225 h 2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225">
                        <a:moveTo>
                          <a:pt x="122" y="225"/>
                        </a:moveTo>
                        <a:lnTo>
                          <a:pt x="3" y="2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08" name="Freeform 103"/>
                  <p:cNvSpPr>
                    <a:spLocks/>
                  </p:cNvSpPr>
                  <p:nvPr/>
                </p:nvSpPr>
                <p:spPr bwMode="auto">
                  <a:xfrm>
                    <a:off x="3762" y="2047"/>
                    <a:ext cx="137" cy="57"/>
                  </a:xfrm>
                  <a:custGeom>
                    <a:avLst/>
                    <a:gdLst>
                      <a:gd name="T0" fmla="*/ 137 w 137"/>
                      <a:gd name="T1" fmla="*/ 57 h 57"/>
                      <a:gd name="T2" fmla="*/ 89 w 137"/>
                      <a:gd name="T3" fmla="*/ 41 h 57"/>
                      <a:gd name="T4" fmla="*/ 0 w 137"/>
                      <a:gd name="T5" fmla="*/ 0 h 57"/>
                      <a:gd name="T6" fmla="*/ 0 60000 65536"/>
                      <a:gd name="T7" fmla="*/ 0 60000 65536"/>
                      <a:gd name="T8" fmla="*/ 0 60000 65536"/>
                      <a:gd name="T9" fmla="*/ 0 w 137"/>
                      <a:gd name="T10" fmla="*/ 0 h 57"/>
                      <a:gd name="T11" fmla="*/ 137 w 137"/>
                      <a:gd name="T12" fmla="*/ 57 h 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7" h="57">
                        <a:moveTo>
                          <a:pt x="137" y="57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06" name="Freeform 104"/>
                <p:cNvSpPr>
                  <a:spLocks/>
                </p:cNvSpPr>
                <p:nvPr/>
              </p:nvSpPr>
              <p:spPr bwMode="auto">
                <a:xfrm>
                  <a:off x="3783" y="2279"/>
                  <a:ext cx="18" cy="390"/>
                </a:xfrm>
                <a:custGeom>
                  <a:avLst/>
                  <a:gdLst>
                    <a:gd name="T0" fmla="*/ 0 w 18"/>
                    <a:gd name="T1" fmla="*/ 0 h 390"/>
                    <a:gd name="T2" fmla="*/ 6 w 18"/>
                    <a:gd name="T3" fmla="*/ 209 h 390"/>
                    <a:gd name="T4" fmla="*/ 18 w 18"/>
                    <a:gd name="T5" fmla="*/ 390 h 390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390"/>
                    <a:gd name="T11" fmla="*/ 18 w 18"/>
                    <a:gd name="T12" fmla="*/ 390 h 3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390">
                      <a:moveTo>
                        <a:pt x="0" y="0"/>
                      </a:moveTo>
                      <a:lnTo>
                        <a:pt x="6" y="209"/>
                      </a:lnTo>
                      <a:lnTo>
                        <a:pt x="18" y="390"/>
                      </a:lnTo>
                    </a:path>
                  </a:pathLst>
                </a:custGeom>
                <a:noFill/>
                <a:ln w="127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06759-4CA5-492B-9DB3-4ECF3B0C67BA}" type="slidenum">
              <a:rPr lang="en-US" altLang="zh-TW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2743200" y="1295400"/>
          <a:ext cx="37099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4" name="多媒體項目" r:id="rId5" imgW="3709440" imgH="2963520" progId="">
                  <p:embed/>
                </p:oleObj>
              </mc:Choice>
              <mc:Fallback>
                <p:oleObj name="多媒體項目" r:id="rId5" imgW="3709440" imgH="2963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709988" cy="296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8" name="Object 4"/>
          <p:cNvGraphicFramePr>
            <a:graphicFrameLocks noChangeAspect="1"/>
          </p:cNvGraphicFramePr>
          <p:nvPr/>
        </p:nvGraphicFramePr>
        <p:xfrm>
          <a:off x="2514600" y="3276600"/>
          <a:ext cx="40386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5" name="多媒體項目" r:id="rId7" imgW="4038840" imgH="2534400" progId="">
                  <p:embed/>
                </p:oleObj>
              </mc:Choice>
              <mc:Fallback>
                <p:oleObj name="多媒體項目" r:id="rId7" imgW="4038840" imgH="253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403860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圓角矩形 67"/>
          <p:cNvSpPr/>
          <p:nvPr/>
        </p:nvSpPr>
        <p:spPr>
          <a:xfrm>
            <a:off x="1835696" y="1340768"/>
            <a:ext cx="504056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事件、趨勢、結構、心智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66" name="群組 65"/>
          <p:cNvGrpSpPr/>
          <p:nvPr/>
        </p:nvGrpSpPr>
        <p:grpSpPr>
          <a:xfrm>
            <a:off x="2771800" y="1556792"/>
            <a:ext cx="3556000" cy="3784600"/>
            <a:chOff x="3132510" y="1640061"/>
            <a:chExt cx="3556000" cy="3784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32510" y="1655936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事件思考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53147" y="270051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趨勢思考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53147" y="3737149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結構思考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53147" y="468806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心智模式</a:t>
              </a:r>
            </a:p>
          </p:txBody>
        </p:sp>
        <p:graphicFrame>
          <p:nvGraphicFramePr>
            <p:cNvPr id="8" name="Object 7"/>
            <p:cNvGraphicFramePr>
              <a:graphicFrameLocks/>
            </p:cNvGraphicFramePr>
            <p:nvPr/>
          </p:nvGraphicFramePr>
          <p:xfrm>
            <a:off x="5364535" y="3619674"/>
            <a:ext cx="81756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8" name="多媒體項目" r:id="rId3" imgW="3660480" imgH="3601800" progId="">
                    <p:embed/>
                  </p:oleObj>
                </mc:Choice>
                <mc:Fallback>
                  <p:oleObj name="多媒體項目" r:id="rId3" imgW="3660480" imgH="360180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535" y="3619674"/>
                          <a:ext cx="817562" cy="66833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256585" y="2735436"/>
              <a:ext cx="1431925" cy="660400"/>
              <a:chOff x="3310" y="2248"/>
              <a:chExt cx="722" cy="40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313" y="2251"/>
                <a:ext cx="714" cy="392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350" y="2248"/>
                <a:ext cx="640" cy="400"/>
                <a:chOff x="3350" y="2248"/>
                <a:chExt cx="640" cy="400"/>
              </a:xfrm>
            </p:grpSpPr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36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>
                  <a:off x="36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35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" name="Line 15"/>
                <p:cNvSpPr>
                  <a:spLocks noChangeShapeType="1"/>
                </p:cNvSpPr>
                <p:nvPr/>
              </p:nvSpPr>
              <p:spPr bwMode="auto">
                <a:xfrm>
                  <a:off x="351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3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>
                  <a:off x="33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Line 20"/>
                <p:cNvSpPr>
                  <a:spLocks noChangeShapeType="1"/>
                </p:cNvSpPr>
                <p:nvPr/>
              </p:nvSpPr>
              <p:spPr bwMode="auto">
                <a:xfrm>
                  <a:off x="39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>
                  <a:off x="39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39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87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24"/>
                <p:cNvSpPr>
                  <a:spLocks noChangeShapeType="1"/>
                </p:cNvSpPr>
                <p:nvPr/>
              </p:nvSpPr>
              <p:spPr bwMode="auto">
                <a:xfrm>
                  <a:off x="383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7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26"/>
                <p:cNvSpPr>
                  <a:spLocks noChangeShapeType="1"/>
                </p:cNvSpPr>
                <p:nvPr/>
              </p:nvSpPr>
              <p:spPr bwMode="auto">
                <a:xfrm>
                  <a:off x="37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" name="Line 27"/>
                <p:cNvSpPr>
                  <a:spLocks noChangeShapeType="1"/>
                </p:cNvSpPr>
                <p:nvPr/>
              </p:nvSpPr>
              <p:spPr bwMode="auto">
                <a:xfrm>
                  <a:off x="37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310" y="2288"/>
                <a:ext cx="722" cy="318"/>
                <a:chOff x="3310" y="2288"/>
                <a:chExt cx="722" cy="318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3310" y="244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3310" y="240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>
                  <a:off x="3310" y="236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>
                  <a:off x="3310" y="232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>
                  <a:off x="3310" y="228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>
                  <a:off x="3310" y="2606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>
                  <a:off x="3310" y="256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>
                  <a:off x="3310" y="252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>
                  <a:off x="3310" y="248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264522" y="2790999"/>
              <a:ext cx="1406525" cy="534987"/>
              <a:chOff x="3310" y="2282"/>
              <a:chExt cx="709" cy="324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310" y="2289"/>
                <a:ext cx="708" cy="317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120" y="206"/>
                  </a:cxn>
                  <a:cxn ang="0">
                    <a:pos x="187" y="282"/>
                  </a:cxn>
                  <a:cxn ang="0">
                    <a:pos x="280" y="166"/>
                  </a:cxn>
                  <a:cxn ang="0">
                    <a:pos x="359" y="240"/>
                  </a:cxn>
                  <a:cxn ang="0">
                    <a:pos x="476" y="96"/>
                  </a:cxn>
                  <a:cxn ang="0">
                    <a:pos x="559" y="166"/>
                  </a:cxn>
                  <a:cxn ang="0">
                    <a:pos x="679" y="20"/>
                  </a:cxn>
                  <a:cxn ang="0">
                    <a:pos x="666" y="7"/>
                  </a:cxn>
                  <a:cxn ang="0">
                    <a:pos x="707" y="0"/>
                  </a:cxn>
                  <a:cxn ang="0">
                    <a:pos x="706" y="47"/>
                  </a:cxn>
                  <a:cxn ang="0">
                    <a:pos x="692" y="33"/>
                  </a:cxn>
                  <a:cxn ang="0">
                    <a:pos x="561" y="196"/>
                  </a:cxn>
                  <a:cxn ang="0">
                    <a:pos x="480" y="126"/>
                  </a:cxn>
                  <a:cxn ang="0">
                    <a:pos x="360" y="272"/>
                  </a:cxn>
                  <a:cxn ang="0">
                    <a:pos x="282" y="199"/>
                  </a:cxn>
                  <a:cxn ang="0">
                    <a:pos x="187" y="316"/>
                  </a:cxn>
                  <a:cxn ang="0">
                    <a:pos x="114" y="234"/>
                  </a:cxn>
                  <a:cxn ang="0">
                    <a:pos x="0" y="311"/>
                  </a:cxn>
                  <a:cxn ang="0">
                    <a:pos x="0" y="285"/>
                  </a:cxn>
                </a:cxnLst>
                <a:rect l="0" t="0" r="r" b="b"/>
                <a:pathLst>
                  <a:path w="708" h="317">
                    <a:moveTo>
                      <a:pt x="0" y="285"/>
                    </a:moveTo>
                    <a:lnTo>
                      <a:pt x="120" y="206"/>
                    </a:lnTo>
                    <a:lnTo>
                      <a:pt x="187" y="282"/>
                    </a:lnTo>
                    <a:lnTo>
                      <a:pt x="280" y="166"/>
                    </a:lnTo>
                    <a:lnTo>
                      <a:pt x="359" y="240"/>
                    </a:lnTo>
                    <a:lnTo>
                      <a:pt x="476" y="96"/>
                    </a:lnTo>
                    <a:lnTo>
                      <a:pt x="559" y="166"/>
                    </a:lnTo>
                    <a:lnTo>
                      <a:pt x="679" y="20"/>
                    </a:lnTo>
                    <a:lnTo>
                      <a:pt x="666" y="7"/>
                    </a:lnTo>
                    <a:lnTo>
                      <a:pt x="707" y="0"/>
                    </a:lnTo>
                    <a:lnTo>
                      <a:pt x="706" y="47"/>
                    </a:lnTo>
                    <a:lnTo>
                      <a:pt x="692" y="33"/>
                    </a:lnTo>
                    <a:lnTo>
                      <a:pt x="561" y="196"/>
                    </a:lnTo>
                    <a:lnTo>
                      <a:pt x="480" y="126"/>
                    </a:lnTo>
                    <a:lnTo>
                      <a:pt x="360" y="272"/>
                    </a:lnTo>
                    <a:lnTo>
                      <a:pt x="282" y="199"/>
                    </a:lnTo>
                    <a:lnTo>
                      <a:pt x="187" y="316"/>
                    </a:lnTo>
                    <a:lnTo>
                      <a:pt x="114" y="234"/>
                    </a:lnTo>
                    <a:lnTo>
                      <a:pt x="0" y="311"/>
                    </a:lnTo>
                    <a:lnTo>
                      <a:pt x="0" y="28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310" y="2282"/>
                <a:ext cx="709" cy="317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20" y="205"/>
                  </a:cxn>
                  <a:cxn ang="0">
                    <a:pos x="188" y="281"/>
                  </a:cxn>
                  <a:cxn ang="0">
                    <a:pos x="280" y="165"/>
                  </a:cxn>
                  <a:cxn ang="0">
                    <a:pos x="360" y="240"/>
                  </a:cxn>
                  <a:cxn ang="0">
                    <a:pos x="476" y="96"/>
                  </a:cxn>
                  <a:cxn ang="0">
                    <a:pos x="560" y="165"/>
                  </a:cxn>
                  <a:cxn ang="0">
                    <a:pos x="680" y="20"/>
                  </a:cxn>
                  <a:cxn ang="0">
                    <a:pos x="667" y="6"/>
                  </a:cxn>
                  <a:cxn ang="0">
                    <a:pos x="708" y="0"/>
                  </a:cxn>
                  <a:cxn ang="0">
                    <a:pos x="706" y="46"/>
                  </a:cxn>
                  <a:cxn ang="0">
                    <a:pos x="693" y="33"/>
                  </a:cxn>
                  <a:cxn ang="0">
                    <a:pos x="561" y="195"/>
                  </a:cxn>
                  <a:cxn ang="0">
                    <a:pos x="480" y="126"/>
                  </a:cxn>
                  <a:cxn ang="0">
                    <a:pos x="360" y="271"/>
                  </a:cxn>
                  <a:cxn ang="0">
                    <a:pos x="283" y="198"/>
                  </a:cxn>
                  <a:cxn ang="0">
                    <a:pos x="188" y="316"/>
                  </a:cxn>
                  <a:cxn ang="0">
                    <a:pos x="115" y="233"/>
                  </a:cxn>
                  <a:cxn ang="0">
                    <a:pos x="0" y="311"/>
                  </a:cxn>
                  <a:cxn ang="0">
                    <a:pos x="0" y="284"/>
                  </a:cxn>
                </a:cxnLst>
                <a:rect l="0" t="0" r="r" b="b"/>
                <a:pathLst>
                  <a:path w="709" h="317">
                    <a:moveTo>
                      <a:pt x="0" y="284"/>
                    </a:moveTo>
                    <a:lnTo>
                      <a:pt x="120" y="205"/>
                    </a:lnTo>
                    <a:lnTo>
                      <a:pt x="188" y="281"/>
                    </a:lnTo>
                    <a:lnTo>
                      <a:pt x="280" y="165"/>
                    </a:lnTo>
                    <a:lnTo>
                      <a:pt x="360" y="240"/>
                    </a:lnTo>
                    <a:lnTo>
                      <a:pt x="476" y="96"/>
                    </a:lnTo>
                    <a:lnTo>
                      <a:pt x="560" y="165"/>
                    </a:lnTo>
                    <a:lnTo>
                      <a:pt x="680" y="20"/>
                    </a:lnTo>
                    <a:lnTo>
                      <a:pt x="667" y="6"/>
                    </a:lnTo>
                    <a:lnTo>
                      <a:pt x="708" y="0"/>
                    </a:lnTo>
                    <a:lnTo>
                      <a:pt x="706" y="46"/>
                    </a:lnTo>
                    <a:lnTo>
                      <a:pt x="693" y="33"/>
                    </a:lnTo>
                    <a:lnTo>
                      <a:pt x="561" y="195"/>
                    </a:lnTo>
                    <a:lnTo>
                      <a:pt x="480" y="126"/>
                    </a:lnTo>
                    <a:lnTo>
                      <a:pt x="360" y="271"/>
                    </a:lnTo>
                    <a:lnTo>
                      <a:pt x="283" y="198"/>
                    </a:lnTo>
                    <a:lnTo>
                      <a:pt x="188" y="316"/>
                    </a:lnTo>
                    <a:lnTo>
                      <a:pt x="115" y="233"/>
                    </a:lnTo>
                    <a:lnTo>
                      <a:pt x="0" y="311"/>
                    </a:lnTo>
                    <a:lnTo>
                      <a:pt x="0" y="284"/>
                    </a:lnTo>
                  </a:path>
                </a:pathLst>
              </a:custGeom>
              <a:solidFill>
                <a:srgbClr val="00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220072" y="4653136"/>
              <a:ext cx="955675" cy="771525"/>
            </a:xfrm>
            <a:custGeom>
              <a:avLst/>
              <a:gdLst/>
              <a:ahLst/>
              <a:cxnLst>
                <a:cxn ang="0">
                  <a:pos x="316" y="424"/>
                </a:cxn>
                <a:cxn ang="0">
                  <a:pos x="321" y="404"/>
                </a:cxn>
                <a:cxn ang="0">
                  <a:pos x="338" y="392"/>
                </a:cxn>
                <a:cxn ang="0">
                  <a:pos x="394" y="382"/>
                </a:cxn>
                <a:cxn ang="0">
                  <a:pos x="423" y="371"/>
                </a:cxn>
                <a:cxn ang="0">
                  <a:pos x="433" y="359"/>
                </a:cxn>
                <a:cxn ang="0">
                  <a:pos x="432" y="333"/>
                </a:cxn>
                <a:cxn ang="0">
                  <a:pos x="430" y="295"/>
                </a:cxn>
                <a:cxn ang="0">
                  <a:pos x="438" y="270"/>
                </a:cxn>
                <a:cxn ang="0">
                  <a:pos x="456" y="259"/>
                </a:cxn>
                <a:cxn ang="0">
                  <a:pos x="478" y="249"/>
                </a:cxn>
                <a:cxn ang="0">
                  <a:pos x="481" y="238"/>
                </a:cxn>
                <a:cxn ang="0">
                  <a:pos x="470" y="226"/>
                </a:cxn>
                <a:cxn ang="0">
                  <a:pos x="428" y="179"/>
                </a:cxn>
                <a:cxn ang="0">
                  <a:pos x="435" y="166"/>
                </a:cxn>
                <a:cxn ang="0">
                  <a:pos x="445" y="136"/>
                </a:cxn>
                <a:cxn ang="0">
                  <a:pos x="436" y="93"/>
                </a:cxn>
                <a:cxn ang="0">
                  <a:pos x="411" y="49"/>
                </a:cxn>
                <a:cxn ang="0">
                  <a:pos x="381" y="21"/>
                </a:cxn>
                <a:cxn ang="0">
                  <a:pos x="326" y="4"/>
                </a:cxn>
                <a:cxn ang="0">
                  <a:pos x="261" y="0"/>
                </a:cxn>
                <a:cxn ang="0">
                  <a:pos x="203" y="4"/>
                </a:cxn>
                <a:cxn ang="0">
                  <a:pos x="150" y="18"/>
                </a:cxn>
                <a:cxn ang="0">
                  <a:pos x="88" y="52"/>
                </a:cxn>
                <a:cxn ang="0">
                  <a:pos x="57" y="76"/>
                </a:cxn>
                <a:cxn ang="0">
                  <a:pos x="26" y="113"/>
                </a:cxn>
                <a:cxn ang="0">
                  <a:pos x="4" y="160"/>
                </a:cxn>
                <a:cxn ang="0">
                  <a:pos x="2" y="202"/>
                </a:cxn>
                <a:cxn ang="0">
                  <a:pos x="15" y="241"/>
                </a:cxn>
                <a:cxn ang="0">
                  <a:pos x="78" y="324"/>
                </a:cxn>
                <a:cxn ang="0">
                  <a:pos x="98" y="361"/>
                </a:cxn>
                <a:cxn ang="0">
                  <a:pos x="103" y="386"/>
                </a:cxn>
                <a:cxn ang="0">
                  <a:pos x="104" y="419"/>
                </a:cxn>
                <a:cxn ang="0">
                  <a:pos x="316" y="467"/>
                </a:cxn>
              </a:cxnLst>
              <a:rect l="0" t="0" r="r" b="b"/>
              <a:pathLst>
                <a:path w="482" h="468">
                  <a:moveTo>
                    <a:pt x="316" y="467"/>
                  </a:moveTo>
                  <a:lnTo>
                    <a:pt x="316" y="424"/>
                  </a:lnTo>
                  <a:lnTo>
                    <a:pt x="317" y="414"/>
                  </a:lnTo>
                  <a:lnTo>
                    <a:pt x="321" y="404"/>
                  </a:lnTo>
                  <a:lnTo>
                    <a:pt x="327" y="396"/>
                  </a:lnTo>
                  <a:lnTo>
                    <a:pt x="338" y="392"/>
                  </a:lnTo>
                  <a:lnTo>
                    <a:pt x="374" y="386"/>
                  </a:lnTo>
                  <a:lnTo>
                    <a:pt x="394" y="382"/>
                  </a:lnTo>
                  <a:lnTo>
                    <a:pt x="411" y="376"/>
                  </a:lnTo>
                  <a:lnTo>
                    <a:pt x="423" y="371"/>
                  </a:lnTo>
                  <a:lnTo>
                    <a:pt x="429" y="366"/>
                  </a:lnTo>
                  <a:lnTo>
                    <a:pt x="433" y="359"/>
                  </a:lnTo>
                  <a:lnTo>
                    <a:pt x="433" y="348"/>
                  </a:lnTo>
                  <a:lnTo>
                    <a:pt x="432" y="333"/>
                  </a:lnTo>
                  <a:lnTo>
                    <a:pt x="430" y="312"/>
                  </a:lnTo>
                  <a:lnTo>
                    <a:pt x="430" y="295"/>
                  </a:lnTo>
                  <a:lnTo>
                    <a:pt x="433" y="279"/>
                  </a:lnTo>
                  <a:lnTo>
                    <a:pt x="438" y="270"/>
                  </a:lnTo>
                  <a:lnTo>
                    <a:pt x="445" y="263"/>
                  </a:lnTo>
                  <a:lnTo>
                    <a:pt x="456" y="259"/>
                  </a:lnTo>
                  <a:lnTo>
                    <a:pt x="472" y="253"/>
                  </a:lnTo>
                  <a:lnTo>
                    <a:pt x="478" y="249"/>
                  </a:lnTo>
                  <a:lnTo>
                    <a:pt x="481" y="245"/>
                  </a:lnTo>
                  <a:lnTo>
                    <a:pt x="481" y="238"/>
                  </a:lnTo>
                  <a:lnTo>
                    <a:pt x="475" y="232"/>
                  </a:lnTo>
                  <a:lnTo>
                    <a:pt x="470" y="226"/>
                  </a:lnTo>
                  <a:lnTo>
                    <a:pt x="431" y="183"/>
                  </a:lnTo>
                  <a:lnTo>
                    <a:pt x="428" y="179"/>
                  </a:lnTo>
                  <a:lnTo>
                    <a:pt x="430" y="173"/>
                  </a:lnTo>
                  <a:lnTo>
                    <a:pt x="435" y="166"/>
                  </a:lnTo>
                  <a:lnTo>
                    <a:pt x="442" y="148"/>
                  </a:lnTo>
                  <a:lnTo>
                    <a:pt x="445" y="136"/>
                  </a:lnTo>
                  <a:lnTo>
                    <a:pt x="445" y="118"/>
                  </a:lnTo>
                  <a:lnTo>
                    <a:pt x="436" y="93"/>
                  </a:lnTo>
                  <a:lnTo>
                    <a:pt x="426" y="73"/>
                  </a:lnTo>
                  <a:lnTo>
                    <a:pt x="411" y="49"/>
                  </a:lnTo>
                  <a:lnTo>
                    <a:pt x="397" y="34"/>
                  </a:lnTo>
                  <a:lnTo>
                    <a:pt x="381" y="21"/>
                  </a:lnTo>
                  <a:lnTo>
                    <a:pt x="359" y="11"/>
                  </a:lnTo>
                  <a:lnTo>
                    <a:pt x="326" y="4"/>
                  </a:lnTo>
                  <a:lnTo>
                    <a:pt x="294" y="1"/>
                  </a:lnTo>
                  <a:lnTo>
                    <a:pt x="261" y="0"/>
                  </a:lnTo>
                  <a:lnTo>
                    <a:pt x="229" y="1"/>
                  </a:lnTo>
                  <a:lnTo>
                    <a:pt x="203" y="4"/>
                  </a:lnTo>
                  <a:lnTo>
                    <a:pt x="178" y="9"/>
                  </a:lnTo>
                  <a:lnTo>
                    <a:pt x="150" y="18"/>
                  </a:lnTo>
                  <a:lnTo>
                    <a:pt x="122" y="31"/>
                  </a:lnTo>
                  <a:lnTo>
                    <a:pt x="88" y="52"/>
                  </a:lnTo>
                  <a:lnTo>
                    <a:pt x="72" y="63"/>
                  </a:lnTo>
                  <a:lnTo>
                    <a:pt x="57" y="76"/>
                  </a:lnTo>
                  <a:lnTo>
                    <a:pt x="42" y="93"/>
                  </a:lnTo>
                  <a:lnTo>
                    <a:pt x="26" y="113"/>
                  </a:lnTo>
                  <a:lnTo>
                    <a:pt x="11" y="138"/>
                  </a:lnTo>
                  <a:lnTo>
                    <a:pt x="4" y="160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21"/>
                  </a:lnTo>
                  <a:lnTo>
                    <a:pt x="15" y="241"/>
                  </a:lnTo>
                  <a:lnTo>
                    <a:pt x="42" y="278"/>
                  </a:lnTo>
                  <a:lnTo>
                    <a:pt x="78" y="324"/>
                  </a:lnTo>
                  <a:lnTo>
                    <a:pt x="92" y="348"/>
                  </a:lnTo>
                  <a:lnTo>
                    <a:pt x="98" y="361"/>
                  </a:lnTo>
                  <a:lnTo>
                    <a:pt x="101" y="374"/>
                  </a:lnTo>
                  <a:lnTo>
                    <a:pt x="103" y="386"/>
                  </a:lnTo>
                  <a:lnTo>
                    <a:pt x="104" y="397"/>
                  </a:lnTo>
                  <a:lnTo>
                    <a:pt x="104" y="419"/>
                  </a:lnTo>
                  <a:lnTo>
                    <a:pt x="101" y="467"/>
                  </a:lnTo>
                  <a:lnTo>
                    <a:pt x="316" y="46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5293097" y="4737274"/>
              <a:ext cx="587375" cy="303212"/>
              <a:chOff x="3518" y="3461"/>
              <a:chExt cx="296" cy="184"/>
            </a:xfrm>
          </p:grpSpPr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3658" y="3461"/>
                <a:ext cx="156" cy="139"/>
                <a:chOff x="3658" y="3461"/>
                <a:chExt cx="156" cy="139"/>
              </a:xfrm>
            </p:grpSpPr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3658" y="3461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85" y="0"/>
                    </a:cxn>
                    <a:cxn ang="0">
                      <a:pos x="93" y="2"/>
                    </a:cxn>
                    <a:cxn ang="0">
                      <a:pos x="101" y="4"/>
                    </a:cxn>
                    <a:cxn ang="0">
                      <a:pos x="101" y="14"/>
                    </a:cxn>
                    <a:cxn ang="0">
                      <a:pos x="108" y="18"/>
                    </a:cxn>
                    <a:cxn ang="0">
                      <a:pos x="116" y="22"/>
                    </a:cxn>
                    <a:cxn ang="0">
                      <a:pos x="124" y="27"/>
                    </a:cxn>
                    <a:cxn ang="0">
                      <a:pos x="137" y="24"/>
                    </a:cxn>
                    <a:cxn ang="0">
                      <a:pos x="141" y="28"/>
                    </a:cxn>
                    <a:cxn ang="0">
                      <a:pos x="145" y="34"/>
                    </a:cxn>
                    <a:cxn ang="0">
                      <a:pos x="149" y="40"/>
                    </a:cxn>
                    <a:cxn ang="0">
                      <a:pos x="140" y="50"/>
                    </a:cxn>
                    <a:cxn ang="0">
                      <a:pos x="143" y="59"/>
                    </a:cxn>
                    <a:cxn ang="0">
                      <a:pos x="144" y="66"/>
                    </a:cxn>
                    <a:cxn ang="0">
                      <a:pos x="144" y="75"/>
                    </a:cxn>
                    <a:cxn ang="0">
                      <a:pos x="155" y="80"/>
                    </a:cxn>
                    <a:cxn ang="0">
                      <a:pos x="154" y="87"/>
                    </a:cxn>
                    <a:cxn ang="0">
                      <a:pos x="152" y="94"/>
                    </a:cxn>
                    <a:cxn ang="0">
                      <a:pos x="148" y="102"/>
                    </a:cxn>
                    <a:cxn ang="0">
                      <a:pos x="136" y="101"/>
                    </a:cxn>
                    <a:cxn ang="0">
                      <a:pos x="130" y="108"/>
                    </a:cxn>
                    <a:cxn ang="0">
                      <a:pos x="123" y="113"/>
                    </a:cxn>
                    <a:cxn ang="0">
                      <a:pos x="115" y="119"/>
                    </a:cxn>
                    <a:cxn ang="0">
                      <a:pos x="117" y="130"/>
                    </a:cxn>
                    <a:cxn ang="0">
                      <a:pos x="110" y="134"/>
                    </a:cxn>
                    <a:cxn ang="0">
                      <a:pos x="101" y="136"/>
                    </a:cxn>
                    <a:cxn ang="0">
                      <a:pos x="91" y="138"/>
                    </a:cxn>
                    <a:cxn ang="0">
                      <a:pos x="85" y="130"/>
                    </a:cxn>
                    <a:cxn ang="0">
                      <a:pos x="74" y="130"/>
                    </a:cxn>
                    <a:cxn ang="0">
                      <a:pos x="65" y="128"/>
                    </a:cxn>
                    <a:cxn ang="0">
                      <a:pos x="55" y="126"/>
                    </a:cxn>
                    <a:cxn ang="0">
                      <a:pos x="45" y="134"/>
                    </a:cxn>
                    <a:cxn ang="0">
                      <a:pos x="38" y="130"/>
                    </a:cxn>
                    <a:cxn ang="0">
                      <a:pos x="31" y="126"/>
                    </a:cxn>
                    <a:cxn ang="0">
                      <a:pos x="26" y="122"/>
                    </a:cxn>
                    <a:cxn ang="0">
                      <a:pos x="30" y="111"/>
                    </a:cxn>
                    <a:cxn ang="0">
                      <a:pos x="24" y="104"/>
                    </a:cxn>
                    <a:cxn ang="0">
                      <a:pos x="19" y="96"/>
                    </a:cxn>
                    <a:cxn ang="0">
                      <a:pos x="15" y="88"/>
                    </a:cxn>
                    <a:cxn ang="0">
                      <a:pos x="2" y="87"/>
                    </a:cxn>
                    <a:cxn ang="0">
                      <a:pos x="0" y="80"/>
                    </a:cxn>
                    <a:cxn ang="0">
                      <a:pos x="0" y="74"/>
                    </a:cxn>
                    <a:cxn ang="0">
                      <a:pos x="0" y="67"/>
                    </a:cxn>
                    <a:cxn ang="0">
                      <a:pos x="12" y="63"/>
                    </a:cxn>
                    <a:cxn ang="0">
                      <a:pos x="15" y="54"/>
                    </a:cxn>
                    <a:cxn ang="0">
                      <a:pos x="17" y="46"/>
                    </a:cxn>
                    <a:cxn ang="0">
                      <a:pos x="22" y="38"/>
                    </a:cxn>
                    <a:cxn ang="0">
                      <a:pos x="16" y="27"/>
                    </a:cxn>
                    <a:cxn ang="0">
                      <a:pos x="19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45" y="19"/>
                    </a:cxn>
                    <a:cxn ang="0">
                      <a:pos x="53" y="15"/>
                    </a:cxn>
                    <a:cxn ang="0">
                      <a:pos x="61" y="13"/>
                    </a:cxn>
                    <a:cxn ang="0">
                      <a:pos x="71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156" h="139">
                      <a:moveTo>
                        <a:pt x="76" y="0"/>
                      </a:moveTo>
                      <a:lnTo>
                        <a:pt x="85" y="0"/>
                      </a:lnTo>
                      <a:lnTo>
                        <a:pt x="93" y="2"/>
                      </a:lnTo>
                      <a:lnTo>
                        <a:pt x="101" y="4"/>
                      </a:lnTo>
                      <a:lnTo>
                        <a:pt x="101" y="14"/>
                      </a:lnTo>
                      <a:lnTo>
                        <a:pt x="108" y="18"/>
                      </a:lnTo>
                      <a:lnTo>
                        <a:pt x="116" y="22"/>
                      </a:lnTo>
                      <a:lnTo>
                        <a:pt x="124" y="27"/>
                      </a:lnTo>
                      <a:lnTo>
                        <a:pt x="137" y="24"/>
                      </a:lnTo>
                      <a:lnTo>
                        <a:pt x="141" y="28"/>
                      </a:lnTo>
                      <a:lnTo>
                        <a:pt x="145" y="34"/>
                      </a:lnTo>
                      <a:lnTo>
                        <a:pt x="149" y="40"/>
                      </a:lnTo>
                      <a:lnTo>
                        <a:pt x="140" y="50"/>
                      </a:lnTo>
                      <a:lnTo>
                        <a:pt x="143" y="59"/>
                      </a:lnTo>
                      <a:lnTo>
                        <a:pt x="144" y="66"/>
                      </a:lnTo>
                      <a:lnTo>
                        <a:pt x="144" y="75"/>
                      </a:lnTo>
                      <a:lnTo>
                        <a:pt x="155" y="80"/>
                      </a:lnTo>
                      <a:lnTo>
                        <a:pt x="154" y="87"/>
                      </a:lnTo>
                      <a:lnTo>
                        <a:pt x="152" y="94"/>
                      </a:lnTo>
                      <a:lnTo>
                        <a:pt x="148" y="102"/>
                      </a:lnTo>
                      <a:lnTo>
                        <a:pt x="136" y="101"/>
                      </a:lnTo>
                      <a:lnTo>
                        <a:pt x="130" y="108"/>
                      </a:lnTo>
                      <a:lnTo>
                        <a:pt x="123" y="113"/>
                      </a:lnTo>
                      <a:lnTo>
                        <a:pt x="115" y="119"/>
                      </a:lnTo>
                      <a:lnTo>
                        <a:pt x="117" y="130"/>
                      </a:lnTo>
                      <a:lnTo>
                        <a:pt x="110" y="134"/>
                      </a:lnTo>
                      <a:lnTo>
                        <a:pt x="101" y="136"/>
                      </a:lnTo>
                      <a:lnTo>
                        <a:pt x="91" y="138"/>
                      </a:lnTo>
                      <a:lnTo>
                        <a:pt x="85" y="130"/>
                      </a:lnTo>
                      <a:lnTo>
                        <a:pt x="74" y="130"/>
                      </a:lnTo>
                      <a:lnTo>
                        <a:pt x="65" y="128"/>
                      </a:lnTo>
                      <a:lnTo>
                        <a:pt x="55" y="126"/>
                      </a:lnTo>
                      <a:lnTo>
                        <a:pt x="45" y="134"/>
                      </a:lnTo>
                      <a:lnTo>
                        <a:pt x="38" y="130"/>
                      </a:lnTo>
                      <a:lnTo>
                        <a:pt x="31" y="126"/>
                      </a:lnTo>
                      <a:lnTo>
                        <a:pt x="26" y="122"/>
                      </a:lnTo>
                      <a:lnTo>
                        <a:pt x="30" y="111"/>
                      </a:lnTo>
                      <a:lnTo>
                        <a:pt x="24" y="104"/>
                      </a:lnTo>
                      <a:lnTo>
                        <a:pt x="19" y="96"/>
                      </a:lnTo>
                      <a:lnTo>
                        <a:pt x="15" y="88"/>
                      </a:lnTo>
                      <a:lnTo>
                        <a:pt x="2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7"/>
                      </a:lnTo>
                      <a:lnTo>
                        <a:pt x="12" y="63"/>
                      </a:lnTo>
                      <a:lnTo>
                        <a:pt x="15" y="54"/>
                      </a:lnTo>
                      <a:lnTo>
                        <a:pt x="17" y="46"/>
                      </a:lnTo>
                      <a:lnTo>
                        <a:pt x="22" y="38"/>
                      </a:lnTo>
                      <a:lnTo>
                        <a:pt x="16" y="27"/>
                      </a:lnTo>
                      <a:lnTo>
                        <a:pt x="19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45" y="19"/>
                      </a:lnTo>
                      <a:lnTo>
                        <a:pt x="53" y="15"/>
                      </a:lnTo>
                      <a:lnTo>
                        <a:pt x="61" y="13"/>
                      </a:lnTo>
                      <a:lnTo>
                        <a:pt x="71" y="11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Oval 45"/>
                <p:cNvSpPr>
                  <a:spLocks noChangeArrowheads="1"/>
                </p:cNvSpPr>
                <p:nvPr/>
              </p:nvSpPr>
              <p:spPr bwMode="auto">
                <a:xfrm>
                  <a:off x="3709" y="3507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3518" y="3506"/>
                <a:ext cx="156" cy="139"/>
                <a:chOff x="3518" y="3506"/>
                <a:chExt cx="156" cy="139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3518" y="3506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8" y="138"/>
                    </a:cxn>
                    <a:cxn ang="0">
                      <a:pos x="70" y="138"/>
                    </a:cxn>
                    <a:cxn ang="0">
                      <a:pos x="62" y="137"/>
                    </a:cxn>
                    <a:cxn ang="0">
                      <a:pos x="54" y="135"/>
                    </a:cxn>
                    <a:cxn ang="0">
                      <a:pos x="53" y="124"/>
                    </a:cxn>
                    <a:cxn ang="0">
                      <a:pos x="46" y="120"/>
                    </a:cxn>
                    <a:cxn ang="0">
                      <a:pos x="38" y="116"/>
                    </a:cxn>
                    <a:cxn ang="0">
                      <a:pos x="31" y="111"/>
                    </a:cxn>
                    <a:cxn ang="0">
                      <a:pos x="18" y="115"/>
                    </a:cxn>
                    <a:cxn ang="0">
                      <a:pos x="14" y="110"/>
                    </a:cxn>
                    <a:cxn ang="0">
                      <a:pos x="10" y="104"/>
                    </a:cxn>
                    <a:cxn ang="0">
                      <a:pos x="6" y="98"/>
                    </a:cxn>
                    <a:cxn ang="0">
                      <a:pos x="15" y="89"/>
                    </a:cxn>
                    <a:cxn ang="0">
                      <a:pos x="11" y="79"/>
                    </a:cxn>
                    <a:cxn ang="0">
                      <a:pos x="10" y="72"/>
                    </a:cxn>
                    <a:cxn ang="0">
                      <a:pos x="11" y="63"/>
                    </a:cxn>
                    <a:cxn ang="0">
                      <a:pos x="0" y="58"/>
                    </a:cxn>
                    <a:cxn ang="0">
                      <a:pos x="1" y="51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9" y="38"/>
                    </a:cxn>
                    <a:cxn ang="0">
                      <a:pos x="25" y="31"/>
                    </a:cxn>
                    <a:cxn ang="0">
                      <a:pos x="31" y="25"/>
                    </a:cxn>
                    <a:cxn ang="0">
                      <a:pos x="40" y="19"/>
                    </a:cxn>
                    <a:cxn ang="0">
                      <a:pos x="37" y="8"/>
                    </a:cxn>
                    <a:cxn ang="0">
                      <a:pos x="45" y="4"/>
                    </a:cxn>
                    <a:cxn ang="0">
                      <a:pos x="53" y="2"/>
                    </a:cxn>
                    <a:cxn ang="0">
                      <a:pos x="64" y="0"/>
                    </a:cxn>
                    <a:cxn ang="0">
                      <a:pos x="70" y="9"/>
                    </a:cxn>
                    <a:cxn ang="0">
                      <a:pos x="81" y="8"/>
                    </a:cxn>
                    <a:cxn ang="0">
                      <a:pos x="90" y="10"/>
                    </a:cxn>
                    <a:cxn ang="0">
                      <a:pos x="99" y="12"/>
                    </a:cxn>
                    <a:cxn ang="0">
                      <a:pos x="110" y="5"/>
                    </a:cxn>
                    <a:cxn ang="0">
                      <a:pos x="117" y="8"/>
                    </a:cxn>
                    <a:cxn ang="0">
                      <a:pos x="123" y="12"/>
                    </a:cxn>
                    <a:cxn ang="0">
                      <a:pos x="129" y="16"/>
                    </a:cxn>
                    <a:cxn ang="0">
                      <a:pos x="124" y="27"/>
                    </a:cxn>
                    <a:cxn ang="0">
                      <a:pos x="130" y="34"/>
                    </a:cxn>
                    <a:cxn ang="0">
                      <a:pos x="136" y="42"/>
                    </a:cxn>
                    <a:cxn ang="0">
                      <a:pos x="140" y="50"/>
                    </a:cxn>
                    <a:cxn ang="0">
                      <a:pos x="153" y="51"/>
                    </a:cxn>
                    <a:cxn ang="0">
                      <a:pos x="154" y="59"/>
                    </a:cxn>
                    <a:cxn ang="0">
                      <a:pos x="155" y="64"/>
                    </a:cxn>
                    <a:cxn ang="0">
                      <a:pos x="155" y="71"/>
                    </a:cxn>
                    <a:cxn ang="0">
                      <a:pos x="142" y="75"/>
                    </a:cxn>
                    <a:cxn ang="0">
                      <a:pos x="140" y="85"/>
                    </a:cxn>
                    <a:cxn ang="0">
                      <a:pos x="137" y="92"/>
                    </a:cxn>
                    <a:cxn ang="0">
                      <a:pos x="133" y="100"/>
                    </a:cxn>
                    <a:cxn ang="0">
                      <a:pos x="139" y="111"/>
                    </a:cxn>
                    <a:cxn ang="0">
                      <a:pos x="135" y="115"/>
                    </a:cxn>
                    <a:cxn ang="0">
                      <a:pos x="130" y="120"/>
                    </a:cxn>
                    <a:cxn ang="0">
                      <a:pos x="123" y="124"/>
                    </a:cxn>
                    <a:cxn ang="0">
                      <a:pos x="110" y="120"/>
                    </a:cxn>
                    <a:cxn ang="0">
                      <a:pos x="102" y="123"/>
                    </a:cxn>
                    <a:cxn ang="0">
                      <a:pos x="94" y="125"/>
                    </a:cxn>
                    <a:cxn ang="0">
                      <a:pos x="83" y="127"/>
                    </a:cxn>
                    <a:cxn ang="0">
                      <a:pos x="78" y="138"/>
                    </a:cxn>
                  </a:cxnLst>
                  <a:rect l="0" t="0" r="r" b="b"/>
                  <a:pathLst>
                    <a:path w="156" h="139">
                      <a:moveTo>
                        <a:pt x="78" y="138"/>
                      </a:moveTo>
                      <a:lnTo>
                        <a:pt x="70" y="138"/>
                      </a:lnTo>
                      <a:lnTo>
                        <a:pt x="62" y="137"/>
                      </a:lnTo>
                      <a:lnTo>
                        <a:pt x="54" y="135"/>
                      </a:lnTo>
                      <a:lnTo>
                        <a:pt x="53" y="124"/>
                      </a:lnTo>
                      <a:lnTo>
                        <a:pt x="46" y="120"/>
                      </a:lnTo>
                      <a:lnTo>
                        <a:pt x="38" y="116"/>
                      </a:lnTo>
                      <a:lnTo>
                        <a:pt x="31" y="111"/>
                      </a:lnTo>
                      <a:lnTo>
                        <a:pt x="18" y="115"/>
                      </a:lnTo>
                      <a:lnTo>
                        <a:pt x="14" y="110"/>
                      </a:ln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15" y="89"/>
                      </a:lnTo>
                      <a:lnTo>
                        <a:pt x="11" y="79"/>
                      </a:lnTo>
                      <a:lnTo>
                        <a:pt x="10" y="72"/>
                      </a:lnTo>
                      <a:lnTo>
                        <a:pt x="11" y="63"/>
                      </a:lnTo>
                      <a:lnTo>
                        <a:pt x="0" y="58"/>
                      </a:lnTo>
                      <a:lnTo>
                        <a:pt x="1" y="51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9" y="38"/>
                      </a:lnTo>
                      <a:lnTo>
                        <a:pt x="25" y="31"/>
                      </a:lnTo>
                      <a:lnTo>
                        <a:pt x="31" y="25"/>
                      </a:lnTo>
                      <a:lnTo>
                        <a:pt x="40" y="19"/>
                      </a:lnTo>
                      <a:lnTo>
                        <a:pt x="37" y="8"/>
                      </a:lnTo>
                      <a:lnTo>
                        <a:pt x="45" y="4"/>
                      </a:lnTo>
                      <a:lnTo>
                        <a:pt x="53" y="2"/>
                      </a:lnTo>
                      <a:lnTo>
                        <a:pt x="64" y="0"/>
                      </a:lnTo>
                      <a:lnTo>
                        <a:pt x="70" y="9"/>
                      </a:lnTo>
                      <a:lnTo>
                        <a:pt x="81" y="8"/>
                      </a:lnTo>
                      <a:lnTo>
                        <a:pt x="90" y="10"/>
                      </a:lnTo>
                      <a:lnTo>
                        <a:pt x="99" y="12"/>
                      </a:lnTo>
                      <a:lnTo>
                        <a:pt x="110" y="5"/>
                      </a:lnTo>
                      <a:lnTo>
                        <a:pt x="117" y="8"/>
                      </a:lnTo>
                      <a:lnTo>
                        <a:pt x="123" y="12"/>
                      </a:lnTo>
                      <a:lnTo>
                        <a:pt x="129" y="16"/>
                      </a:lnTo>
                      <a:lnTo>
                        <a:pt x="124" y="27"/>
                      </a:lnTo>
                      <a:lnTo>
                        <a:pt x="130" y="34"/>
                      </a:lnTo>
                      <a:lnTo>
                        <a:pt x="136" y="42"/>
                      </a:lnTo>
                      <a:lnTo>
                        <a:pt x="140" y="50"/>
                      </a:lnTo>
                      <a:lnTo>
                        <a:pt x="153" y="51"/>
                      </a:lnTo>
                      <a:lnTo>
                        <a:pt x="154" y="59"/>
                      </a:lnTo>
                      <a:lnTo>
                        <a:pt x="155" y="64"/>
                      </a:lnTo>
                      <a:lnTo>
                        <a:pt x="155" y="71"/>
                      </a:lnTo>
                      <a:lnTo>
                        <a:pt x="142" y="75"/>
                      </a:lnTo>
                      <a:lnTo>
                        <a:pt x="140" y="85"/>
                      </a:lnTo>
                      <a:lnTo>
                        <a:pt x="137" y="92"/>
                      </a:lnTo>
                      <a:lnTo>
                        <a:pt x="133" y="100"/>
                      </a:lnTo>
                      <a:lnTo>
                        <a:pt x="139" y="111"/>
                      </a:lnTo>
                      <a:lnTo>
                        <a:pt x="135" y="115"/>
                      </a:lnTo>
                      <a:lnTo>
                        <a:pt x="130" y="120"/>
                      </a:lnTo>
                      <a:lnTo>
                        <a:pt x="123" y="124"/>
                      </a:lnTo>
                      <a:lnTo>
                        <a:pt x="110" y="120"/>
                      </a:lnTo>
                      <a:lnTo>
                        <a:pt x="102" y="123"/>
                      </a:lnTo>
                      <a:lnTo>
                        <a:pt x="94" y="125"/>
                      </a:lnTo>
                      <a:lnTo>
                        <a:pt x="83" y="127"/>
                      </a:lnTo>
                      <a:lnTo>
                        <a:pt x="78" y="138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3569" y="3552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50" name="Object 49"/>
            <p:cNvGraphicFramePr>
              <a:graphicFrameLocks/>
            </p:cNvGraphicFramePr>
            <p:nvPr/>
          </p:nvGraphicFramePr>
          <p:xfrm>
            <a:off x="5328022" y="1640061"/>
            <a:ext cx="74771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9" name="多媒體項目" r:id="rId5" imgW="2660400" imgH="3659040" progId="">
                    <p:embed/>
                  </p:oleObj>
                </mc:Choice>
                <mc:Fallback>
                  <p:oleObj name="多媒體項目" r:id="rId5" imgW="2660400" imgH="3659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022" y="1640061"/>
                          <a:ext cx="747713" cy="855663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569072" y="2359199"/>
              <a:ext cx="1031875" cy="384175"/>
              <a:chOff x="2456" y="2020"/>
              <a:chExt cx="520" cy="23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608760" y="3324399"/>
              <a:ext cx="1031875" cy="384175"/>
              <a:chOff x="2456" y="2020"/>
              <a:chExt cx="520" cy="233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8" name="Group 59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9" name="Freeform 60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61" name="Group 62"/>
            <p:cNvGrpSpPr>
              <a:grpSpLocks/>
            </p:cNvGrpSpPr>
            <p:nvPr/>
          </p:nvGrpSpPr>
          <p:grpSpPr bwMode="auto">
            <a:xfrm>
              <a:off x="3680197" y="4368974"/>
              <a:ext cx="1031875" cy="384175"/>
              <a:chOff x="2456" y="2020"/>
              <a:chExt cx="520" cy="233"/>
            </a:xfrm>
          </p:grpSpPr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3" name="Group 64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64" name="Freeform 65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347864" y="5661248"/>
            <a:ext cx="2031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：胡以祥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A258-98DA-4140-816A-E7E7255DA8D5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1324035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2057400" y="914400"/>
            <a:ext cx="5086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順序或流程之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088" y="0"/>
            <a:ext cx="8229600" cy="1143000"/>
          </a:xfrm>
        </p:spPr>
        <p:txBody>
          <a:bodyPr/>
          <a:lstStyle/>
          <a:p>
            <a:r>
              <a:rPr lang="zh-TW" altLang="en-US" dirty="0"/>
              <a:t>系統</a:t>
            </a:r>
            <a:r>
              <a:rPr lang="zh-TW" altLang="en-US" dirty="0" smtClean="0"/>
              <a:t>思考與線性思考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FFFF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94468" y="1064419"/>
          <a:ext cx="7069138" cy="3963987"/>
        </p:xfrm>
        <a:graphic>
          <a:graphicData uri="http://schemas.openxmlformats.org/drawingml/2006/table">
            <a:tbl>
              <a:tblPr/>
              <a:tblGrid>
                <a:gridCol w="3534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4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線性思考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系統思考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0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8570" algn="ctr"/>
                        </a:tabLs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	</a:t>
                      </a:r>
                      <a:r>
                        <a:rPr lang="zh-TW" sz="1200" kern="100" dirty="0">
                          <a:latin typeface="Calibri"/>
                        </a:rPr>
                        <a:t> 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圖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6" y="1659731"/>
            <a:ext cx="3244850" cy="32464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grpSp>
        <p:nvGrpSpPr>
          <p:cNvPr id="18" name="群組 17"/>
          <p:cNvGrpSpPr/>
          <p:nvPr/>
        </p:nvGrpSpPr>
        <p:grpSpPr>
          <a:xfrm>
            <a:off x="577056" y="1947069"/>
            <a:ext cx="3021012" cy="2227262"/>
            <a:chOff x="1398588" y="2440782"/>
            <a:chExt cx="3021012" cy="2227262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416050" y="24407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工作負擔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416050" y="3102769"/>
              <a:ext cx="1403350" cy="360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員工薪資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398588" y="3688557"/>
              <a:ext cx="1420812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員工向心力</a:t>
              </a:r>
              <a:endParaRPr lang="zh-TW" altLang="zh-TW" kern="100" dirty="0">
                <a:solidFill>
                  <a:srgbClr val="003399">
                    <a:lumMod val="75000"/>
                  </a:srgb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416050" y="43076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公司福利</a:t>
              </a:r>
              <a:endParaRPr lang="zh-TW" altLang="zh-TW" kern="100" dirty="0">
                <a:solidFill>
                  <a:srgbClr val="003399">
                    <a:lumMod val="75000"/>
                  </a:srgb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313113" y="3396457"/>
              <a:ext cx="1106487" cy="33178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離職率</a:t>
              </a:r>
              <a:endParaRPr lang="zh-TW" altLang="zh-TW" kern="100" dirty="0">
                <a:solidFill>
                  <a:srgbClr val="003399">
                    <a:lumMod val="75000"/>
                  </a:srgb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" name="AutoShape 22"/>
            <p:cNvCxnSpPr>
              <a:cxnSpLocks noChangeShapeType="1"/>
            </p:cNvCxnSpPr>
            <p:nvPr/>
          </p:nvCxnSpPr>
          <p:spPr bwMode="auto">
            <a:xfrm>
              <a:off x="2832100" y="2666207"/>
              <a:ext cx="481013" cy="758825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3"/>
            <p:cNvCxnSpPr>
              <a:cxnSpLocks noChangeShapeType="1"/>
            </p:cNvCxnSpPr>
            <p:nvPr/>
          </p:nvCxnSpPr>
          <p:spPr bwMode="auto">
            <a:xfrm>
              <a:off x="2819400" y="3288507"/>
              <a:ext cx="493713" cy="27305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4"/>
            <p:cNvCxnSpPr>
              <a:cxnSpLocks noChangeShapeType="1"/>
            </p:cNvCxnSpPr>
            <p:nvPr/>
          </p:nvCxnSpPr>
          <p:spPr bwMode="auto">
            <a:xfrm flipV="1">
              <a:off x="2819400" y="3631407"/>
              <a:ext cx="493713" cy="19208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5"/>
            <p:cNvCxnSpPr>
              <a:cxnSpLocks noChangeShapeType="1"/>
            </p:cNvCxnSpPr>
            <p:nvPr/>
          </p:nvCxnSpPr>
          <p:spPr bwMode="auto">
            <a:xfrm flipV="1">
              <a:off x="2835275" y="3729832"/>
              <a:ext cx="477838" cy="773112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字方塊 16"/>
          <p:cNvSpPr txBox="1"/>
          <p:nvPr/>
        </p:nvSpPr>
        <p:spPr>
          <a:xfrm>
            <a:off x="2463373" y="508518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FFFF"/>
                </a:solidFill>
              </a:rPr>
              <a:t>資料來源：屠益民，</a:t>
            </a:r>
            <a:r>
              <a:rPr lang="en-US" altLang="zh-TW" dirty="0">
                <a:solidFill>
                  <a:srgbClr val="FFFFFF"/>
                </a:solidFill>
              </a:rPr>
              <a:t>2010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24328" y="1674743"/>
            <a:ext cx="1440160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FF"/>
                </a:solidFill>
              </a:rPr>
              <a:t>線性思考往往只能看到受限於當時時間與地點的單純因果關係，而無法發現系統內各項影響因素的綜合狀況。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16"/>
          <p:cNvSpPr>
            <a:spLocks noChangeArrowheads="1"/>
          </p:cNvSpPr>
          <p:nvPr/>
        </p:nvSpPr>
        <p:spPr bwMode="auto">
          <a:xfrm>
            <a:off x="1116013" y="952627"/>
            <a:ext cx="7200900" cy="5040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倒一杯水的系統思考圖</a:t>
            </a:r>
          </a:p>
        </p:txBody>
      </p:sp>
      <p:pic>
        <p:nvPicPr>
          <p:cNvPr id="478213" name="Picture 4" descr="倒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025" y="1386809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90650" y="1600200"/>
            <a:ext cx="5213350" cy="3810000"/>
            <a:chOff x="876" y="1008"/>
            <a:chExt cx="3284" cy="2400"/>
          </a:xfrm>
        </p:grpSpPr>
        <p:sp>
          <p:nvSpPr>
            <p:cNvPr id="478215" name="Arc 6"/>
            <p:cNvSpPr>
              <a:spLocks/>
            </p:cNvSpPr>
            <p:nvPr/>
          </p:nvSpPr>
          <p:spPr bwMode="auto">
            <a:xfrm>
              <a:off x="2928" y="1472"/>
              <a:ext cx="960" cy="836"/>
            </a:xfrm>
            <a:custGeom>
              <a:avLst/>
              <a:gdLst>
                <a:gd name="T0" fmla="*/ 0 w 21600"/>
                <a:gd name="T1" fmla="*/ 0 h 18834"/>
                <a:gd name="T2" fmla="*/ 0 w 21600"/>
                <a:gd name="T3" fmla="*/ 0 h 18834"/>
                <a:gd name="T4" fmla="*/ 0 w 21600"/>
                <a:gd name="T5" fmla="*/ 0 h 188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34"/>
                <a:gd name="T11" fmla="*/ 21600 w 21600"/>
                <a:gd name="T12" fmla="*/ 18834 h 188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34" fill="none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</a:path>
                <a:path w="21600" h="18834" stroke="0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  <a:lnTo>
                    <a:pt x="0" y="1883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6" name="Arc 7"/>
            <p:cNvSpPr>
              <a:spLocks/>
            </p:cNvSpPr>
            <p:nvPr/>
          </p:nvSpPr>
          <p:spPr bwMode="auto">
            <a:xfrm>
              <a:off x="2929" y="2306"/>
              <a:ext cx="897" cy="821"/>
            </a:xfrm>
            <a:custGeom>
              <a:avLst/>
              <a:gdLst>
                <a:gd name="T0" fmla="*/ 0 w 20174"/>
                <a:gd name="T1" fmla="*/ 0 h 18474"/>
                <a:gd name="T2" fmla="*/ 0 w 20174"/>
                <a:gd name="T3" fmla="*/ 0 h 18474"/>
                <a:gd name="T4" fmla="*/ 0 w 20174"/>
                <a:gd name="T5" fmla="*/ 0 h 18474"/>
                <a:gd name="T6" fmla="*/ 0 60000 65536"/>
                <a:gd name="T7" fmla="*/ 0 60000 65536"/>
                <a:gd name="T8" fmla="*/ 0 60000 65536"/>
                <a:gd name="T9" fmla="*/ 0 w 20174"/>
                <a:gd name="T10" fmla="*/ 0 h 18474"/>
                <a:gd name="T11" fmla="*/ 20174 w 20174"/>
                <a:gd name="T12" fmla="*/ 18474 h 18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4" h="18474" fill="none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</a:path>
                <a:path w="20174" h="18474" stroke="0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7" name="Text Box 8"/>
            <p:cNvSpPr txBox="1">
              <a:spLocks noChangeArrowheads="1"/>
            </p:cNvSpPr>
            <p:nvPr/>
          </p:nvSpPr>
          <p:spPr bwMode="auto">
            <a:xfrm>
              <a:off x="3596" y="227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水流</a:t>
              </a:r>
            </a:p>
          </p:txBody>
        </p:sp>
        <p:sp>
          <p:nvSpPr>
            <p:cNvPr id="478218" name="Text Box 9"/>
            <p:cNvSpPr txBox="1">
              <a:spLocks noChangeArrowheads="1"/>
            </p:cNvSpPr>
            <p:nvPr/>
          </p:nvSpPr>
          <p:spPr bwMode="auto">
            <a:xfrm>
              <a:off x="2352" y="3081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現在的水位</a:t>
              </a:r>
            </a:p>
          </p:txBody>
        </p:sp>
        <p:sp>
          <p:nvSpPr>
            <p:cNvPr id="478219" name="Arc 10"/>
            <p:cNvSpPr>
              <a:spLocks/>
            </p:cNvSpPr>
            <p:nvPr/>
          </p:nvSpPr>
          <p:spPr bwMode="auto">
            <a:xfrm>
              <a:off x="2063" y="1388"/>
              <a:ext cx="869" cy="921"/>
            </a:xfrm>
            <a:custGeom>
              <a:avLst/>
              <a:gdLst>
                <a:gd name="T0" fmla="*/ 0 w 19550"/>
                <a:gd name="T1" fmla="*/ 0 h 20724"/>
                <a:gd name="T2" fmla="*/ 0 w 19550"/>
                <a:gd name="T3" fmla="*/ 0 h 20724"/>
                <a:gd name="T4" fmla="*/ 0 w 19550"/>
                <a:gd name="T5" fmla="*/ 0 h 20724"/>
                <a:gd name="T6" fmla="*/ 0 60000 65536"/>
                <a:gd name="T7" fmla="*/ 0 60000 65536"/>
                <a:gd name="T8" fmla="*/ 0 60000 65536"/>
                <a:gd name="T9" fmla="*/ 0 w 19550"/>
                <a:gd name="T10" fmla="*/ 0 h 20724"/>
                <a:gd name="T11" fmla="*/ 19550 w 19550"/>
                <a:gd name="T12" fmla="*/ 20724 h 207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0" h="20724" fill="none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</a:path>
                <a:path w="19550" h="20724" stroke="0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  <a:lnTo>
                    <a:pt x="19550" y="2072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0" name="Text Box 11"/>
            <p:cNvSpPr txBox="1">
              <a:spLocks noChangeArrowheads="1"/>
            </p:cNvSpPr>
            <p:nvPr/>
          </p:nvSpPr>
          <p:spPr bwMode="auto">
            <a:xfrm>
              <a:off x="1568" y="1920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所感知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的差距</a:t>
              </a:r>
            </a:p>
          </p:txBody>
        </p:sp>
        <p:sp>
          <p:nvSpPr>
            <p:cNvPr id="478221" name="Arc 12"/>
            <p:cNvSpPr>
              <a:spLocks/>
            </p:cNvSpPr>
            <p:nvPr/>
          </p:nvSpPr>
          <p:spPr bwMode="auto">
            <a:xfrm>
              <a:off x="2011" y="23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2" name="Text Box 13"/>
            <p:cNvSpPr txBox="1">
              <a:spLocks noChangeArrowheads="1"/>
            </p:cNvSpPr>
            <p:nvPr/>
          </p:nvSpPr>
          <p:spPr bwMode="auto">
            <a:xfrm>
              <a:off x="2620" y="1008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水龍頭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的調節</a:t>
              </a:r>
            </a:p>
          </p:txBody>
        </p:sp>
        <p:sp>
          <p:nvSpPr>
            <p:cNvPr id="478223" name="Text Box 14"/>
            <p:cNvSpPr txBox="1">
              <a:spLocks noChangeArrowheads="1"/>
            </p:cNvSpPr>
            <p:nvPr/>
          </p:nvSpPr>
          <p:spPr bwMode="auto">
            <a:xfrm>
              <a:off x="876" y="1008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想要的水位</a:t>
              </a:r>
            </a:p>
          </p:txBody>
        </p:sp>
        <p:sp>
          <p:nvSpPr>
            <p:cNvPr id="478224" name="Arc 15"/>
            <p:cNvSpPr>
              <a:spLocks/>
            </p:cNvSpPr>
            <p:nvPr/>
          </p:nvSpPr>
          <p:spPr bwMode="auto">
            <a:xfrm>
              <a:off x="1290" y="11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472784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87316" y="6179344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：網路上分享之講義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13448</TotalTime>
  <Words>2362</Words>
  <Application>Microsoft Office PowerPoint</Application>
  <PresentationFormat>如螢幕大小 (4:3)</PresentationFormat>
  <Paragraphs>267</Paragraphs>
  <Slides>41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5" baseType="lpstr">
      <vt:lpstr>Arial Unicode MS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教學目標</vt:lpstr>
      <vt:lpstr>1_教學目標</vt:lpstr>
      <vt:lpstr>2_教學目標</vt:lpstr>
      <vt:lpstr>3_教學目標</vt:lpstr>
      <vt:lpstr>多媒體項目</vt:lpstr>
      <vt:lpstr>點陣圖影像</vt:lpstr>
      <vt:lpstr>系統思考 (Systems Thinking)</vt:lpstr>
      <vt:lpstr>第五項修練：系統思考</vt:lpstr>
      <vt:lpstr>系統思考的意涵</vt:lpstr>
      <vt:lpstr>Events, Behavior and Structure</vt:lpstr>
      <vt:lpstr>事件、趨勢、結構、心智</vt:lpstr>
      <vt:lpstr>Events, Behavior and Structure</vt:lpstr>
      <vt:lpstr>系統思考圖</vt:lpstr>
      <vt:lpstr>系統思考與線性思考</vt:lpstr>
      <vt:lpstr>倒一杯水的系統思考圖</vt:lpstr>
      <vt:lpstr>Events, Behavior and Structure</vt:lpstr>
      <vt:lpstr>InsightMaker 模擬</vt:lpstr>
      <vt:lpstr>系統思考圖的基本元件</vt:lpstr>
      <vt:lpstr>增強環路</vt:lpstr>
      <vt:lpstr>調節環路</vt:lpstr>
      <vt:lpstr>時間滯延</vt:lpstr>
      <vt:lpstr>常見的系統基模</vt:lpstr>
      <vt:lpstr>三十億元怎麼虧的？</vt:lpstr>
      <vt:lpstr>PowerPoint 簡報</vt:lpstr>
      <vt:lpstr>白蘭氏雞精</vt:lpstr>
      <vt:lpstr>白蘭氏雞精</vt:lpstr>
      <vt:lpstr>白蘭氏雞精</vt:lpstr>
      <vt:lpstr>白蘭氏雞精陷在自以為是的增強環路裏 卻未看見兩個抑制環路早已來到</vt:lpstr>
      <vt:lpstr>鐵達尼號沈船是意外嗎？</vt:lpstr>
      <vt:lpstr>鐵達尼號的系統</vt:lpstr>
      <vt:lpstr>鐵達尼號的系統</vt:lpstr>
      <vt:lpstr>功夫熊貓中的意外？沒有意外？</vt:lpstr>
      <vt:lpstr>兩種社會系統</vt:lpstr>
      <vt:lpstr>甲仙社會系統</vt:lpstr>
      <vt:lpstr>三個和尚的社會系統</vt:lpstr>
      <vt:lpstr>三個和尚的社會系統</vt:lpstr>
      <vt:lpstr>掌握系統思考</vt:lpstr>
      <vt:lpstr>系統思考(Systems Thinking)</vt:lpstr>
      <vt:lpstr>系統思考(Systems Thinking)</vt:lpstr>
      <vt:lpstr>系統思考(Systems Thinking)</vt:lpstr>
      <vt:lpstr>系統思考(Systems Thinking)</vt:lpstr>
      <vt:lpstr>美國通用汽車客服部的真實故事</vt:lpstr>
      <vt:lpstr>通用汽車客服部A心態</vt:lpstr>
      <vt:lpstr>美國通用汽車客服部的真實故事</vt:lpstr>
      <vt:lpstr>通用汽車客服部B心態</vt:lpstr>
      <vt:lpstr>系統思考(Systems Thinking)</vt:lpstr>
      <vt:lpstr>系統思考(Systems Thinking)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第五項修練：系統思考</dc:title>
  <dc:creator>Your User Name</dc:creator>
  <cp:lastModifiedBy>George Lee</cp:lastModifiedBy>
  <cp:revision>164</cp:revision>
  <dcterms:created xsi:type="dcterms:W3CDTF">2010-07-14T13:13:23Z</dcterms:created>
  <dcterms:modified xsi:type="dcterms:W3CDTF">2018-11-02T03:04:31Z</dcterms:modified>
</cp:coreProperties>
</file>